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7562850" cy="10688638"/>
  <p:notesSz cx="9866313" cy="6735763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>
        <p:scale>
          <a:sx n="95" d="100"/>
          <a:sy n="95" d="100"/>
        </p:scale>
        <p:origin x="1134" y="-33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749557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83174" tIns="41587" rIns="83174" bIns="41587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83174" tIns="41587" rIns="83174" bIns="41587"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6ES9a2K8VXE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4FA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7562088" cy="301752"/>
          </a:xfrm>
          <a:prstGeom prst="rect">
            <a:avLst/>
          </a:prstGeom>
          <a:solidFill>
            <a:srgbClr val="1F6FB2"/>
          </a:solidFill>
          <a:ln w="12700">
            <a:solidFill>
              <a:srgbClr val="1F6FB2"/>
            </a:solidFill>
            <a:prstDash val="solid"/>
          </a:ln>
        </p:spPr>
        <p:txBody>
          <a:bodyPr/>
          <a:lstStyle/>
          <a:p>
            <a:endParaRPr lang="ja-JP" altLang="en-US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3" name="Shape 1"/>
          <p:cNvSpPr/>
          <p:nvPr/>
        </p:nvSpPr>
        <p:spPr>
          <a:xfrm>
            <a:off x="0" y="10387584"/>
            <a:ext cx="7562088" cy="301752"/>
          </a:xfrm>
          <a:prstGeom prst="rect">
            <a:avLst/>
          </a:prstGeom>
          <a:solidFill>
            <a:srgbClr val="4EA85B"/>
          </a:solidFill>
          <a:ln w="12700">
            <a:solidFill>
              <a:srgbClr val="4EA85B"/>
            </a:solidFill>
            <a:prstDash val="solid"/>
          </a:ln>
        </p:spPr>
        <p:txBody>
          <a:bodyPr/>
          <a:lstStyle/>
          <a:p>
            <a:endParaRPr lang="ja-JP" altLang="en-US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4" name="Text 2"/>
          <p:cNvSpPr/>
          <p:nvPr/>
        </p:nvSpPr>
        <p:spPr>
          <a:xfrm>
            <a:off x="411480" y="576072"/>
            <a:ext cx="33832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F6FB2"/>
                </a:solidFill>
                <a:latin typeface="游ゴシック" panose="020B0400000000000000" pitchFamily="50" charset="-128"/>
                <a:ea typeface="游ゴシック" panose="020B0400000000000000" pitchFamily="50" charset="-128"/>
                <a:cs typeface="Yu Gothic" pitchFamily="34" charset="-120"/>
              </a:rPr>
              <a:t>健康保険組合 セミナー動画のご案内</a:t>
            </a:r>
            <a:endParaRPr lang="en-US" sz="1600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5" name="Text 3"/>
          <p:cNvSpPr/>
          <p:nvPr/>
        </p:nvSpPr>
        <p:spPr>
          <a:xfrm>
            <a:off x="391886" y="960120"/>
            <a:ext cx="3722914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sz="2400" b="1" dirty="0">
                <a:solidFill>
                  <a:srgbClr val="174A7C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健診で“脂質”</a:t>
            </a:r>
            <a:endParaRPr lang="en-US" sz="2400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r>
              <a:rPr sz="2400" b="1" dirty="0">
                <a:solidFill>
                  <a:srgbClr val="174A7C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引っかかった人、要注意！</a:t>
            </a:r>
          </a:p>
        </p:txBody>
      </p:sp>
      <p:sp>
        <p:nvSpPr>
          <p:cNvPr id="6" name="Text 4"/>
          <p:cNvSpPr/>
          <p:nvPr/>
        </p:nvSpPr>
        <p:spPr>
          <a:xfrm>
            <a:off x="621792" y="2148840"/>
            <a:ext cx="33832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sz="1700" b="1">
                <a:solidFill>
                  <a:srgbClr val="4EA85B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〜 コレステロール・中性脂肪 〜</a:t>
            </a:r>
            <a:endParaRPr lang="en-US" sz="1900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8" name="Text 5"/>
          <p:cNvSpPr/>
          <p:nvPr/>
        </p:nvSpPr>
        <p:spPr>
          <a:xfrm>
            <a:off x="391886" y="2712502"/>
            <a:ext cx="6630706" cy="960120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rmAutofit/>
          </a:bodyPr>
          <a:lstStyle/>
          <a:p>
            <a:pPr marL="0" indent="0">
              <a:buNone/>
            </a:pPr>
            <a:r>
              <a:rPr sz="1450">
                <a:solidFill>
                  <a:srgbClr val="4C5A65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健診で脂質にチェックが入った方は、「少し高いだけ」と放置せず、</a:t>
            </a:r>
            <a:endParaRPr lang="en-US" sz="1520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r>
              <a:rPr sz="1450">
                <a:solidFill>
                  <a:srgbClr val="4C5A65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数値の意味を知ることが大切です。</a:t>
            </a:r>
          </a:p>
          <a:p>
            <a:r>
              <a:rPr sz="1450">
                <a:solidFill>
                  <a:srgbClr val="4C5A65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コレステロールや中性脂肪と生活習慣の関係を確認しましょう。</a:t>
            </a:r>
          </a:p>
        </p:txBody>
      </p:sp>
      <p:sp>
        <p:nvSpPr>
          <p:cNvPr id="9" name="Text 6"/>
          <p:cNvSpPr/>
          <p:nvPr/>
        </p:nvSpPr>
        <p:spPr>
          <a:xfrm>
            <a:off x="713232" y="3780754"/>
            <a:ext cx="475488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174A7C"/>
                </a:solidFill>
                <a:latin typeface="游ゴシック" panose="020B0400000000000000" pitchFamily="50" charset="-128"/>
                <a:ea typeface="游ゴシック" panose="020B0400000000000000" pitchFamily="50" charset="-128"/>
                <a:cs typeface="Yu Gothic" pitchFamily="34" charset="-120"/>
              </a:rPr>
              <a:t>動画で確認できるポイント</a:t>
            </a:r>
            <a:endParaRPr lang="en-US" sz="2000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10" name="Text 7"/>
          <p:cNvSpPr/>
          <p:nvPr/>
        </p:nvSpPr>
        <p:spPr>
          <a:xfrm>
            <a:off x="822960" y="4356826"/>
            <a:ext cx="457200" cy="457200"/>
          </a:xfrm>
          <a:prstGeom prst="rect">
            <a:avLst/>
          </a:prstGeom>
          <a:solidFill>
            <a:srgbClr val="1F6FB2"/>
          </a:solidFill>
          <a:ln>
            <a:solidFill>
              <a:srgbClr val="1F6FB2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游ゴシック" panose="020B0400000000000000" pitchFamily="50" charset="-128"/>
                <a:ea typeface="游ゴシック" panose="020B0400000000000000" pitchFamily="50" charset="-128"/>
                <a:cs typeface="Arial" pitchFamily="34" charset="-120"/>
              </a:rPr>
              <a:t>1</a:t>
            </a:r>
            <a:endParaRPr lang="en-US" sz="1800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11" name="Text 8"/>
          <p:cNvSpPr/>
          <p:nvPr/>
        </p:nvSpPr>
        <p:spPr>
          <a:xfrm>
            <a:off x="1481328" y="4347682"/>
            <a:ext cx="5029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sz="1560" b="1">
                <a:solidFill>
                  <a:srgbClr val="174A7C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脂質の数値を理解する</a:t>
            </a:r>
            <a:endParaRPr lang="en-US" sz="1560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12" name="Text 9"/>
          <p:cNvSpPr/>
          <p:nvPr/>
        </p:nvSpPr>
        <p:spPr>
          <a:xfrm>
            <a:off x="1481328" y="4640290"/>
            <a:ext cx="5349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sz="1240">
                <a:solidFill>
                  <a:srgbClr val="4C5A65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LDL・HDLコレステロール、中性脂肪など、検査項目の意味を知る。</a:t>
            </a:r>
            <a:endParaRPr lang="en-US" sz="1280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13" name="Text 10"/>
          <p:cNvSpPr/>
          <p:nvPr/>
        </p:nvSpPr>
        <p:spPr>
          <a:xfrm>
            <a:off x="822960" y="5179786"/>
            <a:ext cx="457200" cy="457200"/>
          </a:xfrm>
          <a:prstGeom prst="rect">
            <a:avLst/>
          </a:prstGeom>
          <a:solidFill>
            <a:srgbClr val="1F6FB2"/>
          </a:solidFill>
          <a:ln>
            <a:solidFill>
              <a:srgbClr val="1F6FB2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游ゴシック" panose="020B0400000000000000" pitchFamily="50" charset="-128"/>
                <a:ea typeface="游ゴシック" panose="020B0400000000000000" pitchFamily="50" charset="-128"/>
                <a:cs typeface="Arial" pitchFamily="34" charset="-120"/>
              </a:rPr>
              <a:t>2</a:t>
            </a:r>
            <a:endParaRPr lang="en-US" sz="1800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14" name="Text 11"/>
          <p:cNvSpPr/>
          <p:nvPr/>
        </p:nvSpPr>
        <p:spPr>
          <a:xfrm>
            <a:off x="1481328" y="5170642"/>
            <a:ext cx="5029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sz="1560" b="1">
                <a:solidFill>
                  <a:srgbClr val="174A7C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放置によるリスクに気づく</a:t>
            </a:r>
            <a:endParaRPr lang="en-US" sz="1560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15" name="Text 12"/>
          <p:cNvSpPr/>
          <p:nvPr/>
        </p:nvSpPr>
        <p:spPr>
          <a:xfrm>
            <a:off x="1481328" y="5463250"/>
            <a:ext cx="5349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sz="1240">
                <a:solidFill>
                  <a:srgbClr val="4C5A65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脂質異常が続くことで、動脈硬化などのリスクが高まることを理解する。</a:t>
            </a:r>
            <a:endParaRPr lang="en-US" sz="1280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16" name="Text 13"/>
          <p:cNvSpPr/>
          <p:nvPr/>
        </p:nvSpPr>
        <p:spPr>
          <a:xfrm>
            <a:off x="822960" y="6002746"/>
            <a:ext cx="457200" cy="457200"/>
          </a:xfrm>
          <a:prstGeom prst="rect">
            <a:avLst/>
          </a:prstGeom>
          <a:solidFill>
            <a:srgbClr val="1F6FB2"/>
          </a:solidFill>
          <a:ln>
            <a:solidFill>
              <a:srgbClr val="1F6FB2"/>
            </a:solidFill>
          </a:ln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游ゴシック" panose="020B0400000000000000" pitchFamily="50" charset="-128"/>
                <a:ea typeface="游ゴシック" panose="020B0400000000000000" pitchFamily="50" charset="-128"/>
                <a:cs typeface="Arial" pitchFamily="34" charset="-120"/>
              </a:rPr>
              <a:t>3</a:t>
            </a:r>
            <a:endParaRPr lang="en-US" sz="1800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17" name="Text 14"/>
          <p:cNvSpPr/>
          <p:nvPr/>
        </p:nvSpPr>
        <p:spPr>
          <a:xfrm>
            <a:off x="1481328" y="5993602"/>
            <a:ext cx="502920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sz="1560" b="1">
                <a:solidFill>
                  <a:srgbClr val="174A7C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生活改善・受診につなげる</a:t>
            </a:r>
            <a:endParaRPr lang="en-US" sz="1560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18" name="Text 15"/>
          <p:cNvSpPr/>
          <p:nvPr/>
        </p:nvSpPr>
        <p:spPr>
          <a:xfrm>
            <a:off x="1481328" y="6286210"/>
            <a:ext cx="5349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sz="1240">
                <a:solidFill>
                  <a:srgbClr val="4C5A65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食事・運動・飲酒習慣の見直しや、必要に応じた受診を考える。</a:t>
            </a:r>
            <a:endParaRPr lang="en-US" sz="1280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19" name="Text 16"/>
          <p:cNvSpPr/>
          <p:nvPr/>
        </p:nvSpPr>
        <p:spPr>
          <a:xfrm>
            <a:off x="2103120" y="7012412"/>
            <a:ext cx="630936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4EA85B"/>
                </a:solidFill>
                <a:latin typeface="游ゴシック" panose="020B0400000000000000" pitchFamily="50" charset="-128"/>
                <a:ea typeface="游ゴシック" panose="020B0400000000000000" pitchFamily="50" charset="-128"/>
                <a:cs typeface="Yu Gothic" pitchFamily="34" charset="-120"/>
              </a:rPr>
              <a:t>視聴後は、今後の健康支援に活用するため</a:t>
            </a:r>
            <a:endParaRPr lang="en-US" sz="1500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  <a:p>
            <a:pPr marL="0" indent="0" algn="ctr">
              <a:buNone/>
            </a:pPr>
            <a:r>
              <a:rPr lang="en-US" sz="1500" b="1" dirty="0" err="1">
                <a:solidFill>
                  <a:srgbClr val="4EA85B"/>
                </a:solidFill>
                <a:latin typeface="游ゴシック" panose="020B0400000000000000" pitchFamily="50" charset="-128"/>
                <a:ea typeface="游ゴシック" panose="020B0400000000000000" pitchFamily="50" charset="-128"/>
                <a:cs typeface="Yu Gothic" pitchFamily="34" charset="-120"/>
              </a:rPr>
              <a:t>アンケートへのご回答をお願いいたします</a:t>
            </a:r>
            <a:r>
              <a:rPr lang="en-US" sz="1500" b="1" dirty="0">
                <a:solidFill>
                  <a:srgbClr val="4EA85B"/>
                </a:solidFill>
                <a:latin typeface="游ゴシック" panose="020B0400000000000000" pitchFamily="50" charset="-128"/>
                <a:ea typeface="游ゴシック" panose="020B0400000000000000" pitchFamily="50" charset="-128"/>
                <a:cs typeface="Yu Gothic" pitchFamily="34" charset="-120"/>
              </a:rPr>
              <a:t>。</a:t>
            </a:r>
          </a:p>
          <a:p>
            <a:pPr algn="ctr"/>
            <a:r>
              <a:rPr lang="ja-JP" altLang="en-US" sz="1500" b="1" dirty="0">
                <a:solidFill>
                  <a:srgbClr val="FF0000"/>
                </a:solidFill>
                <a:latin typeface="游ゴシック" panose="020B0400000000000000" pitchFamily="50" charset="-128"/>
                <a:cs typeface="Yu Gothic" pitchFamily="34" charset="-120"/>
              </a:rPr>
              <a:t>回答期限令和８年１０月３１日</a:t>
            </a:r>
            <a:r>
              <a:rPr lang="en-US" altLang="ja-JP" sz="1500" b="1" dirty="0">
                <a:solidFill>
                  <a:srgbClr val="FF0000"/>
                </a:solidFill>
                <a:latin typeface="游ゴシック" panose="020B0400000000000000" pitchFamily="50" charset="-128"/>
                <a:cs typeface="Yu Gothic" pitchFamily="34" charset="-120"/>
              </a:rPr>
              <a:t>(</a:t>
            </a:r>
            <a:r>
              <a:rPr lang="ja-JP" altLang="en-US" sz="1500" b="1" dirty="0">
                <a:solidFill>
                  <a:srgbClr val="FF0000"/>
                </a:solidFill>
                <a:latin typeface="游ゴシック" panose="020B0400000000000000" pitchFamily="50" charset="-128"/>
                <a:cs typeface="Yu Gothic" pitchFamily="34" charset="-120"/>
              </a:rPr>
              <a:t>土</a:t>
            </a:r>
            <a:r>
              <a:rPr lang="en-US" altLang="ja-JP" sz="1500" b="1" dirty="0">
                <a:solidFill>
                  <a:srgbClr val="FF0000"/>
                </a:solidFill>
                <a:latin typeface="游ゴシック" panose="020B0400000000000000" pitchFamily="50" charset="-128"/>
                <a:cs typeface="Yu Gothic" pitchFamily="34" charset="-120"/>
              </a:rPr>
              <a:t>)</a:t>
            </a:r>
          </a:p>
          <a:p>
            <a:pPr marL="0" indent="0" algn="ctr">
              <a:buNone/>
            </a:pPr>
            <a:endParaRPr lang="en-US" sz="1500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20" name="Text 17"/>
          <p:cNvSpPr/>
          <p:nvPr/>
        </p:nvSpPr>
        <p:spPr>
          <a:xfrm>
            <a:off x="822960" y="7756847"/>
            <a:ext cx="2103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174A7C"/>
                </a:solidFill>
                <a:latin typeface="游ゴシック" panose="020B0400000000000000" pitchFamily="50" charset="-128"/>
                <a:ea typeface="游ゴシック" panose="020B0400000000000000" pitchFamily="50" charset="-128"/>
                <a:cs typeface="Yu Gothic" pitchFamily="34" charset="-120"/>
              </a:rPr>
              <a:t>視聴はこちら</a:t>
            </a:r>
            <a:endParaRPr lang="en-US" sz="1600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21" name="Text 18"/>
          <p:cNvSpPr/>
          <p:nvPr/>
        </p:nvSpPr>
        <p:spPr>
          <a:xfrm>
            <a:off x="4389120" y="7753255"/>
            <a:ext cx="22860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174A7C"/>
                </a:solidFill>
                <a:latin typeface="游ゴシック" panose="020B0400000000000000" pitchFamily="50" charset="-128"/>
                <a:ea typeface="游ゴシック" panose="020B0400000000000000" pitchFamily="50" charset="-128"/>
                <a:cs typeface="Yu Gothic" pitchFamily="34" charset="-120"/>
              </a:rPr>
              <a:t>アンケート回答はこちら</a:t>
            </a:r>
            <a:endParaRPr lang="en-US" sz="1600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24" name="Text 19"/>
          <p:cNvSpPr/>
          <p:nvPr/>
        </p:nvSpPr>
        <p:spPr>
          <a:xfrm>
            <a:off x="234680" y="9822538"/>
            <a:ext cx="3454472" cy="247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r>
              <a:rPr sz="919" dirty="0" err="1">
                <a:solidFill>
                  <a:srgbClr val="4C5A65"/>
                </a:solidFill>
                <a:latin typeface="游ゴシック" panose="020B0400000000000000" pitchFamily="50" charset="-128"/>
                <a:ea typeface="游ゴシック" panose="020B0400000000000000" pitchFamily="50" charset="-128"/>
              </a:rPr>
              <a:t>URL：</a:t>
            </a:r>
            <a:r>
              <a:rPr lang="en-US" altLang="ja-JP" sz="1050" u="sng" dirty="0" err="1">
                <a:hlinkClick r:id="rId3"/>
              </a:rPr>
              <a:t>https</a:t>
            </a:r>
            <a:r>
              <a:rPr lang="en-US" altLang="ja-JP" sz="1050" u="sng" dirty="0">
                <a:hlinkClick r:id="rId3"/>
              </a:rPr>
              <a:t>://youtu.be/6ES9a2K8VXE</a:t>
            </a:r>
            <a:endParaRPr lang="ja-JP" altLang="ja-JP" dirty="0"/>
          </a:p>
          <a:p>
            <a:pPr algn="ctr"/>
            <a:endParaRPr lang="ja-JP" altLang="ja-JP" sz="1600" dirty="0"/>
          </a:p>
        </p:txBody>
      </p:sp>
      <p:sp>
        <p:nvSpPr>
          <p:cNvPr id="27" name="Text 19">
            <a:extLst>
              <a:ext uri="{FF2B5EF4-FFF2-40B4-BE49-F238E27FC236}">
                <a16:creationId xmlns:a16="http://schemas.microsoft.com/office/drawing/2014/main" id="{D5D04604-E075-2E3A-4870-9843E736915F}"/>
              </a:ext>
            </a:extLst>
          </p:cNvPr>
          <p:cNvSpPr/>
          <p:nvPr/>
        </p:nvSpPr>
        <p:spPr>
          <a:xfrm>
            <a:off x="3794760" y="9722629"/>
            <a:ext cx="3383280" cy="30175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endParaRPr lang="ja-JP" altLang="ja-JP" sz="1600" dirty="0"/>
          </a:p>
        </p:txBody>
      </p:sp>
      <p:sp>
        <p:nvSpPr>
          <p:cNvPr id="28" name="Text 5">
            <a:extLst>
              <a:ext uri="{FF2B5EF4-FFF2-40B4-BE49-F238E27FC236}">
                <a16:creationId xmlns:a16="http://schemas.microsoft.com/office/drawing/2014/main" id="{47C09431-76AD-0FF5-8F27-1922DD4B5D5A}"/>
              </a:ext>
            </a:extLst>
          </p:cNvPr>
          <p:cNvSpPr/>
          <p:nvPr/>
        </p:nvSpPr>
        <p:spPr>
          <a:xfrm>
            <a:off x="3119718" y="9970639"/>
            <a:ext cx="4284962" cy="420334"/>
          </a:xfrm>
          <a:prstGeom prst="rect">
            <a:avLst/>
          </a:prstGeom>
          <a:noFill/>
          <a:ln/>
        </p:spPr>
        <p:txBody>
          <a:bodyPr wrap="square" lIns="508" tIns="508" rIns="508" bIns="508" rtlCol="0" anchor="ctr">
            <a:normAutofit/>
          </a:bodyPr>
          <a:lstStyle/>
          <a:p>
            <a:pPr marL="0" indent="0" algn="r">
              <a:buNone/>
            </a:pPr>
            <a:r>
              <a:rPr lang="ja-JP" altLang="en-US" sz="1520" dirty="0">
                <a:latin typeface="游ゴシック" panose="020B0400000000000000" pitchFamily="50" charset="-128"/>
                <a:ea typeface="游ゴシック" panose="020B0400000000000000" pitchFamily="50" charset="-128"/>
              </a:rPr>
              <a:t>三岐しんきん健康保険組合・健保連岐阜連合会</a:t>
            </a:r>
            <a:endParaRPr lang="en-US" sz="1520" dirty="0"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pic>
        <p:nvPicPr>
          <p:cNvPr id="29" name="Picture 28" descr="a_clean_flat_vector_illustration_infographic_sce_batch_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78400" y="590400"/>
            <a:ext cx="2746800" cy="2077199"/>
          </a:xfrm>
          <a:prstGeom prst="rect">
            <a:avLst/>
          </a:prstGeom>
        </p:spPr>
      </p:pic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B28EAFE7-FB9A-5CCE-AEAA-496D5B20706B}"/>
              </a:ext>
            </a:extLst>
          </p:cNvPr>
          <p:cNvSpPr txBox="1"/>
          <p:nvPr/>
        </p:nvSpPr>
        <p:spPr>
          <a:xfrm>
            <a:off x="362285" y="6766486"/>
            <a:ext cx="302303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US" altLang="ja-JP" sz="1600" b="1" dirty="0" err="1">
                <a:solidFill>
                  <a:srgbClr val="FF0000"/>
                </a:solidFill>
                <a:latin typeface="游ゴシック" panose="020B0400000000000000" pitchFamily="50" charset="-128"/>
                <a:ea typeface="游ゴシック" panose="020B0400000000000000" pitchFamily="50" charset="-128"/>
                <a:cs typeface="Yu Gothic" pitchFamily="34" charset="-120"/>
              </a:rPr>
              <a:t>視聴</a:t>
            </a:r>
            <a:r>
              <a:rPr lang="ja-JP" altLang="en-US" sz="1600" b="1" dirty="0">
                <a:solidFill>
                  <a:srgbClr val="FF0000"/>
                </a:solidFill>
                <a:latin typeface="游ゴシック" panose="020B0400000000000000" pitchFamily="50" charset="-128"/>
                <a:ea typeface="游ゴシック" panose="020B0400000000000000" pitchFamily="50" charset="-128"/>
                <a:cs typeface="Yu Gothic" pitchFamily="34" charset="-120"/>
              </a:rPr>
              <a:t>期間　</a:t>
            </a:r>
            <a:endParaRPr lang="en-US" altLang="ja-JP" sz="1600" b="1" dirty="0">
              <a:solidFill>
                <a:srgbClr val="FF0000"/>
              </a:solidFill>
              <a:latin typeface="游ゴシック" panose="020B0400000000000000" pitchFamily="50" charset="-128"/>
              <a:ea typeface="游ゴシック" panose="020B0400000000000000" pitchFamily="50" charset="-128"/>
              <a:cs typeface="Yu Gothic" pitchFamily="34" charset="-120"/>
            </a:endParaRPr>
          </a:p>
          <a:p>
            <a:pPr marL="0" indent="0" algn="ctr">
              <a:buNone/>
            </a:pPr>
            <a:r>
              <a:rPr lang="ja-JP" altLang="en-US" sz="1600" b="1" dirty="0">
                <a:solidFill>
                  <a:srgbClr val="FF0000"/>
                </a:solidFill>
                <a:latin typeface="游ゴシック" panose="020B0400000000000000" pitchFamily="50" charset="-128"/>
                <a:ea typeface="游ゴシック" panose="020B0400000000000000" pitchFamily="50" charset="-128"/>
                <a:cs typeface="Yu Gothic" pitchFamily="34" charset="-120"/>
              </a:rPr>
              <a:t>令和８年１０月１日</a:t>
            </a:r>
            <a:r>
              <a:rPr lang="en-US" altLang="ja-JP" sz="1600" b="1" dirty="0">
                <a:solidFill>
                  <a:srgbClr val="FF0000"/>
                </a:solidFill>
                <a:latin typeface="游ゴシック" panose="020B0400000000000000" pitchFamily="50" charset="-128"/>
                <a:ea typeface="游ゴシック" panose="020B0400000000000000" pitchFamily="50" charset="-128"/>
                <a:cs typeface="Yu Gothic" pitchFamily="34" charset="-120"/>
              </a:rPr>
              <a:t>(</a:t>
            </a:r>
            <a:r>
              <a:rPr lang="ja-JP" altLang="en-US" sz="1600" b="1" dirty="0">
                <a:solidFill>
                  <a:srgbClr val="FF0000"/>
                </a:solidFill>
                <a:latin typeface="游ゴシック" panose="020B0400000000000000" pitchFamily="50" charset="-128"/>
                <a:ea typeface="游ゴシック" panose="020B0400000000000000" pitchFamily="50" charset="-128"/>
                <a:cs typeface="Yu Gothic" pitchFamily="34" charset="-120"/>
              </a:rPr>
              <a:t>木</a:t>
            </a:r>
            <a:r>
              <a:rPr lang="en-US" altLang="ja-JP" sz="1600" b="1" dirty="0">
                <a:solidFill>
                  <a:srgbClr val="FF0000"/>
                </a:solidFill>
                <a:latin typeface="游ゴシック" panose="020B0400000000000000" pitchFamily="50" charset="-128"/>
                <a:ea typeface="游ゴシック" panose="020B0400000000000000" pitchFamily="50" charset="-128"/>
                <a:cs typeface="Yu Gothic" pitchFamily="34" charset="-120"/>
              </a:rPr>
              <a:t>)</a:t>
            </a:r>
            <a:r>
              <a:rPr lang="ja-JP" altLang="en-US" sz="1600" b="1" dirty="0">
                <a:solidFill>
                  <a:srgbClr val="FF0000"/>
                </a:solidFill>
                <a:latin typeface="游ゴシック" panose="020B0400000000000000" pitchFamily="50" charset="-128"/>
                <a:ea typeface="游ゴシック" panose="020B0400000000000000" pitchFamily="50" charset="-128"/>
                <a:cs typeface="Yu Gothic" pitchFamily="34" charset="-120"/>
              </a:rPr>
              <a:t>～</a:t>
            </a:r>
            <a:endParaRPr lang="en-US" altLang="ja-JP" sz="1600" b="1" dirty="0">
              <a:solidFill>
                <a:srgbClr val="FF0000"/>
              </a:solidFill>
              <a:latin typeface="游ゴシック" panose="020B0400000000000000" pitchFamily="50" charset="-128"/>
              <a:ea typeface="游ゴシック" panose="020B0400000000000000" pitchFamily="50" charset="-128"/>
              <a:cs typeface="Yu Gothic" pitchFamily="34" charset="-120"/>
            </a:endParaRPr>
          </a:p>
          <a:p>
            <a:pPr marL="0" indent="0" algn="ctr">
              <a:buNone/>
            </a:pPr>
            <a:r>
              <a:rPr lang="ja-JP" altLang="en-US" sz="1600" b="1" dirty="0">
                <a:solidFill>
                  <a:srgbClr val="FF0000"/>
                </a:solidFill>
                <a:latin typeface="游ゴシック" panose="020B0400000000000000" pitchFamily="50" charset="-128"/>
                <a:ea typeface="游ゴシック" panose="020B0400000000000000" pitchFamily="50" charset="-128"/>
                <a:cs typeface="Yu Gothic" pitchFamily="34" charset="-120"/>
              </a:rPr>
              <a:t>令和８年１０月３１日</a:t>
            </a:r>
            <a:r>
              <a:rPr lang="en-US" altLang="ja-JP" sz="1600" b="1" dirty="0">
                <a:solidFill>
                  <a:srgbClr val="FF0000"/>
                </a:solidFill>
                <a:latin typeface="游ゴシック" panose="020B0400000000000000" pitchFamily="50" charset="-128"/>
                <a:ea typeface="游ゴシック" panose="020B0400000000000000" pitchFamily="50" charset="-128"/>
                <a:cs typeface="Yu Gothic" pitchFamily="34" charset="-120"/>
              </a:rPr>
              <a:t>(</a:t>
            </a:r>
            <a:r>
              <a:rPr lang="ja-JP" altLang="en-US" sz="1600" b="1" dirty="0">
                <a:solidFill>
                  <a:srgbClr val="FF0000"/>
                </a:solidFill>
                <a:latin typeface="游ゴシック" panose="020B0400000000000000" pitchFamily="50" charset="-128"/>
                <a:ea typeface="游ゴシック" panose="020B0400000000000000" pitchFamily="50" charset="-128"/>
                <a:cs typeface="Yu Gothic" pitchFamily="34" charset="-120"/>
              </a:rPr>
              <a:t>土</a:t>
            </a:r>
            <a:r>
              <a:rPr lang="en-US" altLang="ja-JP" sz="1600" b="1" dirty="0">
                <a:solidFill>
                  <a:srgbClr val="FF0000"/>
                </a:solidFill>
                <a:latin typeface="游ゴシック" panose="020B0400000000000000" pitchFamily="50" charset="-128"/>
                <a:ea typeface="游ゴシック" panose="020B0400000000000000" pitchFamily="50" charset="-128"/>
                <a:cs typeface="Yu Gothic" pitchFamily="34" charset="-120"/>
              </a:rPr>
              <a:t>)</a:t>
            </a:r>
            <a:endParaRPr lang="en-US" altLang="ja-JP" sz="1600" dirty="0">
              <a:solidFill>
                <a:srgbClr val="FF0000"/>
              </a:solidFill>
              <a:latin typeface="游ゴシック" panose="020B0400000000000000" pitchFamily="50" charset="-128"/>
              <a:ea typeface="游ゴシック" panose="020B0400000000000000" pitchFamily="50" charset="-128"/>
            </a:endParaRPr>
          </a:p>
        </p:txBody>
      </p:sp>
      <p:sp>
        <p:nvSpPr>
          <p:cNvPr id="23" name="テキスト ボックス 22">
            <a:extLst>
              <a:ext uri="{FF2B5EF4-FFF2-40B4-BE49-F238E27FC236}">
                <a16:creationId xmlns:a16="http://schemas.microsoft.com/office/drawing/2014/main" id="{CF79FA1A-8C1B-BB33-819D-0655802F0653}"/>
              </a:ext>
            </a:extLst>
          </p:cNvPr>
          <p:cNvSpPr txBox="1"/>
          <p:nvPr/>
        </p:nvSpPr>
        <p:spPr>
          <a:xfrm>
            <a:off x="3197468" y="9715222"/>
            <a:ext cx="4207212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altLang="ja-JP" sz="900" dirty="0"/>
              <a:t>URL</a:t>
            </a:r>
            <a:r>
              <a:rPr lang="ja-JP" altLang="en-US" sz="900" dirty="0"/>
              <a:t>：</a:t>
            </a:r>
            <a:r>
              <a:rPr lang="en-US" altLang="ja-JP" sz="900" dirty="0"/>
              <a:t>https://forms.gle/Gj9oyx2oPGqeWpMo8</a:t>
            </a:r>
            <a:endParaRPr lang="ja-JP" altLang="ja-JP" sz="900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8897EF19-9913-EE31-5E4C-2B3187BE54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5843" y="8139212"/>
            <a:ext cx="1527599" cy="1527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図 24">
            <a:extLst>
              <a:ext uri="{FF2B5EF4-FFF2-40B4-BE49-F238E27FC236}">
                <a16:creationId xmlns:a16="http://schemas.microsoft.com/office/drawing/2014/main" id="{808013AF-5430-4301-2009-62F593B7C44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1561" y="8053750"/>
            <a:ext cx="1681592" cy="168159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Yu Gothic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Yu Gothic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游ゴシック 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116</Words>
  <Application>Microsoft Office PowerPoint</Application>
  <PresentationFormat>ユーザー設定</PresentationFormat>
  <Paragraphs>29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2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4" baseType="lpstr">
      <vt:lpstr>游ゴシック</vt:lpstr>
      <vt:lpstr>Arial</vt:lpstr>
      <vt:lpstr>Office Theme</vt:lpstr>
      <vt:lpstr>PowerPoint プレゼンテーション</vt:lpstr>
    </vt:vector>
  </TitlesOfParts>
  <Company>AIM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健診結果をうまく活用しよう～自分ごとにする～</dc:title>
  <dc:subject>健康保険組合 セミナー動画案内</dc:subject>
  <dc:creator>OpenAI</dc:creator>
  <cp:lastModifiedBy>user</cp:lastModifiedBy>
  <cp:revision>14</cp:revision>
  <cp:lastPrinted>2026-05-18T04:58:33Z</cp:lastPrinted>
  <dcterms:created xsi:type="dcterms:W3CDTF">2026-05-09T12:19:26Z</dcterms:created>
  <dcterms:modified xsi:type="dcterms:W3CDTF">2026-09-02T06:22:30Z</dcterms:modified>
</cp:coreProperties>
</file>