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562850" cy="10688638"/>
  <p:notesSz cx="9866313" cy="673576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00" d="100"/>
          <a:sy n="100" d="100"/>
        </p:scale>
        <p:origin x="1014" y="-3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955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3174" tIns="41587" rIns="83174" bIns="4158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3174" tIns="41587" rIns="83174" bIns="41587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forms.gle/rUdAtBfHPJNrxf33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301752"/>
          </a:xfrm>
          <a:prstGeom prst="rect">
            <a:avLst/>
          </a:prstGeom>
          <a:solidFill>
            <a:srgbClr val="1F6FB2"/>
          </a:solidFill>
          <a:ln w="12700">
            <a:solidFill>
              <a:srgbClr val="1F6FB2"/>
            </a:solidFill>
            <a:prstDash val="solid"/>
          </a:ln>
        </p:spPr>
        <p:txBody>
          <a:bodyPr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" name="Shape 1"/>
          <p:cNvSpPr/>
          <p:nvPr/>
        </p:nvSpPr>
        <p:spPr>
          <a:xfrm>
            <a:off x="0" y="10387584"/>
            <a:ext cx="7562088" cy="301752"/>
          </a:xfrm>
          <a:prstGeom prst="rect">
            <a:avLst/>
          </a:prstGeom>
          <a:solidFill>
            <a:srgbClr val="4EA85B"/>
          </a:solidFill>
          <a:ln w="12700">
            <a:solidFill>
              <a:srgbClr val="4EA85B"/>
            </a:solidFill>
            <a:prstDash val="solid"/>
          </a:ln>
        </p:spPr>
        <p:txBody>
          <a:bodyPr/>
          <a:lstStyle/>
          <a:p>
            <a:endParaRPr lang="ja-JP" altLang="en-US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4" name="Text 2"/>
          <p:cNvSpPr/>
          <p:nvPr/>
        </p:nvSpPr>
        <p:spPr>
          <a:xfrm>
            <a:off x="594360" y="576072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6FB2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健康保険組合 セミナー動画のご案内</a:t>
            </a:r>
            <a:endParaRPr lang="en-US" sz="16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4360" y="960120"/>
            <a:ext cx="35204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74A7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健診結果を</a:t>
            </a:r>
            <a:endParaRPr lang="en-US" sz="3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174A7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うまく活用しよう</a:t>
            </a:r>
            <a:endParaRPr lang="en-US" sz="32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" name="Text 4"/>
          <p:cNvSpPr/>
          <p:nvPr/>
        </p:nvSpPr>
        <p:spPr>
          <a:xfrm>
            <a:off x="621792" y="2148840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4EA85B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〜 自分ごとにする 〜</a:t>
            </a:r>
            <a:endParaRPr lang="en-US" sz="19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7" name="Image 0" descr="/mnt/data/clean_flat_vector_illustration_infographic_sty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235" y="618161"/>
            <a:ext cx="2747010" cy="207551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25127" y="2698337"/>
            <a:ext cx="6630706" cy="960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4C5A65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健診結果は「受けて終わり」「見て終わり」ではなく、</a:t>
            </a:r>
            <a:endParaRPr lang="en-US" sz="152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en-US" sz="1520" dirty="0">
                <a:solidFill>
                  <a:srgbClr val="4C5A65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今のからだの状態を知り、生活習慣を見直すための大切なヒントです。</a:t>
            </a:r>
            <a:endParaRPr lang="en-US" sz="152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>
              <a:buNone/>
            </a:pPr>
            <a:r>
              <a:rPr lang="en-US" sz="1520" dirty="0">
                <a:solidFill>
                  <a:srgbClr val="4C5A65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数値の意味や変化に目を向け、これからの健康づくりに活かしましょう。</a:t>
            </a:r>
            <a:endParaRPr lang="en-US" sz="152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Text 6"/>
          <p:cNvSpPr/>
          <p:nvPr/>
        </p:nvSpPr>
        <p:spPr>
          <a:xfrm>
            <a:off x="713232" y="3780754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74A7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動画で確認できるポイント</a:t>
            </a:r>
            <a:endParaRPr lang="en-US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" name="Text 7"/>
          <p:cNvSpPr/>
          <p:nvPr/>
        </p:nvSpPr>
        <p:spPr>
          <a:xfrm>
            <a:off x="822960" y="4356826"/>
            <a:ext cx="457200" cy="457200"/>
          </a:xfrm>
          <a:prstGeom prst="rect">
            <a:avLst/>
          </a:prstGeom>
          <a:solidFill>
            <a:srgbClr val="1F6FB2"/>
          </a:solidFill>
          <a:ln>
            <a:solidFill>
              <a:srgbClr val="1F6FB2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rial" pitchFamily="34" charset="-120"/>
              </a:rPr>
              <a:t>1</a:t>
            </a:r>
            <a:endParaRPr lang="en-US" sz="18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481328" y="434768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60" b="1" dirty="0">
                <a:solidFill>
                  <a:srgbClr val="174A7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健診結果の見方を知る</a:t>
            </a:r>
            <a:endParaRPr lang="en-US" sz="156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481328" y="4640290"/>
            <a:ext cx="5349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4C5A65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検査項目や数値の意味を理解し、自分の状態を把握する。</a:t>
            </a:r>
            <a:endParaRPr lang="en-US" sz="128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822960" y="5179786"/>
            <a:ext cx="457200" cy="457200"/>
          </a:xfrm>
          <a:prstGeom prst="rect">
            <a:avLst/>
          </a:prstGeom>
          <a:solidFill>
            <a:srgbClr val="1F6FB2"/>
          </a:solidFill>
          <a:ln>
            <a:solidFill>
              <a:srgbClr val="1F6FB2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rial" pitchFamily="34" charset="-120"/>
              </a:rPr>
              <a:t>2</a:t>
            </a:r>
            <a:endParaRPr lang="en-US" sz="18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1481328" y="517064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60" b="1" dirty="0">
                <a:solidFill>
                  <a:srgbClr val="174A7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変化を「自分ごと」にする</a:t>
            </a:r>
            <a:endParaRPr lang="en-US" sz="156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481328" y="5463250"/>
            <a:ext cx="5349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4C5A65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前年との違いや気になる数値から、生活習慣との関係に気づく。</a:t>
            </a:r>
            <a:endParaRPr lang="en-US" sz="128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22960" y="6002746"/>
            <a:ext cx="457200" cy="457200"/>
          </a:xfrm>
          <a:prstGeom prst="rect">
            <a:avLst/>
          </a:prstGeom>
          <a:solidFill>
            <a:srgbClr val="1F6FB2"/>
          </a:solidFill>
          <a:ln>
            <a:solidFill>
              <a:srgbClr val="1F6FB2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rial" pitchFamily="34" charset="-120"/>
              </a:rPr>
              <a:t>3</a:t>
            </a:r>
            <a:endParaRPr lang="en-US" sz="18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1481328" y="599360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60" b="1" dirty="0">
                <a:solidFill>
                  <a:srgbClr val="174A7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早めの行動につなげる</a:t>
            </a:r>
            <a:endParaRPr lang="en-US" sz="156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1481328" y="6286210"/>
            <a:ext cx="5349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4C5A65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小さな改善や受診・相談など、健康リスクを先送りしない。</a:t>
            </a:r>
            <a:endParaRPr lang="en-US" sz="128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2196067" y="7055560"/>
            <a:ext cx="6309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 err="1">
                <a:solidFill>
                  <a:srgbClr val="4EA85B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視聴後は、今後の健康支援に活用するため</a:t>
            </a:r>
            <a:endParaRPr lang="en-US" sz="15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indent="0" algn="ctr">
              <a:buNone/>
            </a:pPr>
            <a:r>
              <a:rPr lang="en-US" sz="1500" b="1" dirty="0" err="1">
                <a:solidFill>
                  <a:srgbClr val="4EA85B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アンケートへのご回答をお願いいたします</a:t>
            </a:r>
            <a:r>
              <a:rPr lang="en-US" sz="1500" b="1" dirty="0">
                <a:solidFill>
                  <a:srgbClr val="4EA85B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。</a:t>
            </a:r>
          </a:p>
          <a:p>
            <a:pPr algn="ctr"/>
            <a:r>
              <a:rPr lang="ja-JP" altLang="en-US" sz="1500" b="1" dirty="0">
                <a:solidFill>
                  <a:srgbClr val="FF0000"/>
                </a:solidFill>
                <a:latin typeface="游ゴシック" panose="020B0400000000000000" pitchFamily="50" charset="-128"/>
                <a:cs typeface="Yu Gothic" pitchFamily="34" charset="-120"/>
              </a:rPr>
              <a:t>回答期限令和８年１１月３０日</a:t>
            </a:r>
            <a:endParaRPr lang="en-US" altLang="ja-JP" sz="1500" b="1" dirty="0">
              <a:solidFill>
                <a:srgbClr val="FF0000"/>
              </a:solidFill>
              <a:latin typeface="游ゴシック" panose="020B0400000000000000" pitchFamily="50" charset="-128"/>
              <a:cs typeface="Yu Gothic" pitchFamily="34" charset="-120"/>
            </a:endParaRPr>
          </a:p>
          <a:p>
            <a:pPr marL="0" indent="0" algn="ctr">
              <a:buNone/>
            </a:pPr>
            <a:endParaRPr lang="en-US" sz="1500" b="1" dirty="0">
              <a:solidFill>
                <a:srgbClr val="4EA85B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 Gothic" pitchFamily="34" charset="-120"/>
            </a:endParaRPr>
          </a:p>
          <a:p>
            <a:pPr marL="0" indent="0" algn="ctr">
              <a:buNone/>
            </a:pPr>
            <a:endParaRPr lang="en-US" sz="15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822960" y="7756847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4A7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視聴はこちら</a:t>
            </a:r>
            <a:endParaRPr lang="en-US" sz="16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4389120" y="7753255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4A7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アンケート回答はこちら</a:t>
            </a:r>
            <a:endParaRPr lang="en-US" sz="16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4" name="Text 19"/>
          <p:cNvSpPr/>
          <p:nvPr/>
        </p:nvSpPr>
        <p:spPr>
          <a:xfrm>
            <a:off x="182880" y="9770507"/>
            <a:ext cx="3383280" cy="222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altLang="ja-JP" sz="950" dirty="0">
                <a:solidFill>
                  <a:srgbClr val="4C5A65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URL</a:t>
            </a:r>
            <a:r>
              <a:rPr lang="ja-JP" altLang="en-US" sz="950" dirty="0">
                <a:solidFill>
                  <a:srgbClr val="4C5A65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：</a:t>
            </a:r>
            <a:r>
              <a:rPr lang="en-US" altLang="ja-JP" sz="1050" dirty="0"/>
              <a:t>https://youtu.be/k-8amIgF9cU</a:t>
            </a:r>
            <a:endParaRPr lang="ja-JP" altLang="ja-JP" dirty="0"/>
          </a:p>
        </p:txBody>
      </p:sp>
      <p:sp>
        <p:nvSpPr>
          <p:cNvPr id="27" name="Text 19">
            <a:extLst>
              <a:ext uri="{FF2B5EF4-FFF2-40B4-BE49-F238E27FC236}">
                <a16:creationId xmlns:a16="http://schemas.microsoft.com/office/drawing/2014/main" id="{D5D04604-E075-2E3A-4870-9843E736915F}"/>
              </a:ext>
            </a:extLst>
          </p:cNvPr>
          <p:cNvSpPr/>
          <p:nvPr/>
        </p:nvSpPr>
        <p:spPr>
          <a:xfrm>
            <a:off x="3941447" y="9822501"/>
            <a:ext cx="3383280" cy="1185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altLang="ja-JP" sz="950" dirty="0">
                <a:solidFill>
                  <a:srgbClr val="4C5A65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URL</a:t>
            </a:r>
            <a:r>
              <a:rPr lang="ja-JP" altLang="en-US" sz="950" dirty="0">
                <a:solidFill>
                  <a:srgbClr val="4C5A65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：</a:t>
            </a:r>
            <a:r>
              <a:rPr lang="en-US" altLang="ja-JP" sz="1100" u="sng" dirty="0">
                <a:hlinkClick r:id="rId4"/>
              </a:rPr>
              <a:t>https://forms.gle/rUdAtBfHPJNrxf33A</a:t>
            </a:r>
            <a:endParaRPr lang="ja-JP" altLang="ja-JP" sz="8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95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8" name="Text 5">
            <a:extLst>
              <a:ext uri="{FF2B5EF4-FFF2-40B4-BE49-F238E27FC236}">
                <a16:creationId xmlns:a16="http://schemas.microsoft.com/office/drawing/2014/main" id="{47C09431-76AD-0FF5-8F27-1922DD4B5D5A}"/>
              </a:ext>
            </a:extLst>
          </p:cNvPr>
          <p:cNvSpPr/>
          <p:nvPr/>
        </p:nvSpPr>
        <p:spPr>
          <a:xfrm>
            <a:off x="3352800" y="10066350"/>
            <a:ext cx="3824260" cy="301753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marL="0" indent="0" algn="r">
              <a:buNone/>
            </a:pPr>
            <a:r>
              <a:rPr lang="ja-JP" altLang="en-US" sz="152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三岐しんきん健康保険組合・健保連岐阜連合会</a:t>
            </a:r>
            <a:endParaRPr lang="en-US" sz="152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10788DE-F1D4-4541-3B48-45638EB6BF99}"/>
              </a:ext>
            </a:extLst>
          </p:cNvPr>
          <p:cNvSpPr txBox="1"/>
          <p:nvPr/>
        </p:nvSpPr>
        <p:spPr>
          <a:xfrm>
            <a:off x="363005" y="6703789"/>
            <a:ext cx="30230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altLang="ja-JP" sz="1600" b="1" dirty="0" err="1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視聴</a:t>
            </a:r>
            <a:r>
              <a:rPr lang="ja-JP" altLang="en-US" sz="16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期間　</a:t>
            </a:r>
            <a:endParaRPr lang="en-US" altLang="ja-JP" sz="1600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 Gothic" pitchFamily="34" charset="-120"/>
            </a:endParaRPr>
          </a:p>
          <a:p>
            <a:pPr marL="0" indent="0" algn="ctr">
              <a:buNone/>
            </a:pPr>
            <a:r>
              <a:rPr lang="ja-JP" altLang="en-US" sz="16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令和８年１１月１日～</a:t>
            </a:r>
            <a:endParaRPr lang="en-US" altLang="ja-JP" sz="1600" b="1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 Gothic" pitchFamily="34" charset="-120"/>
            </a:endParaRPr>
          </a:p>
          <a:p>
            <a:pPr marL="0" indent="0" algn="ctr">
              <a:buNone/>
            </a:pPr>
            <a:r>
              <a:rPr lang="ja-JP" altLang="en-US" sz="16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 Gothic" pitchFamily="34" charset="-120"/>
              </a:rPr>
              <a:t>令和８年１１月３０日</a:t>
            </a:r>
            <a:endParaRPr lang="en-US" altLang="ja-JP" sz="1600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C71B076-0E2A-12B3-CC33-133172AE6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789" y="8018431"/>
            <a:ext cx="1638802" cy="163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1DCF89C2-F87A-E268-7F0C-BBC261D99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351" y="8009362"/>
            <a:ext cx="1633537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100</Words>
  <Application>Microsoft Office PowerPoint</Application>
  <PresentationFormat>ユーザー設定</PresentationFormat>
  <Paragraphs>29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游明朝</vt:lpstr>
      <vt:lpstr>Arial</vt:lpstr>
      <vt:lpstr>Office Theme</vt:lpstr>
      <vt:lpstr>PowerPoint プレゼンテーション</vt:lpstr>
    </vt:vector>
  </TitlesOfParts>
  <Company>AIM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健診結果をうまく活用しよう～自分ごとにする～</dc:title>
  <dc:subject>健康保険組合 セミナー動画案内</dc:subject>
  <dc:creator>OpenAI</dc:creator>
  <cp:lastModifiedBy>user</cp:lastModifiedBy>
  <cp:revision>12</cp:revision>
  <cp:lastPrinted>2026-06-19T01:33:01Z</cp:lastPrinted>
  <dcterms:created xsi:type="dcterms:W3CDTF">2026-05-09T12:19:26Z</dcterms:created>
  <dcterms:modified xsi:type="dcterms:W3CDTF">2026-10-14T02:21:51Z</dcterms:modified>
</cp:coreProperties>
</file>