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7562850" cy="10688638"/>
  <p:notesSz cx="9866313" cy="6735763"/>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1" d="100"/>
          <a:sy n="71" d="100"/>
        </p:scale>
        <p:origin x="56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495570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3174" tIns="41587" rIns="83174" bIns="41587"/>
          <a:lstStyle/>
          <a:p>
            <a:endParaRPr lang="en-US" dirty="0"/>
          </a:p>
        </p:txBody>
      </p:sp>
      <p:sp>
        <p:nvSpPr>
          <p:cNvPr id="4" name="Slide Number Placeholder 3"/>
          <p:cNvSpPr>
            <a:spLocks noGrp="1"/>
          </p:cNvSpPr>
          <p:nvPr>
            <p:ph type="sldNum" sz="quarter" idx="10"/>
          </p:nvPr>
        </p:nvSpPr>
        <p:spPr/>
        <p:txBody>
          <a:bodyPr lIns="83174" tIns="41587" rIns="83174" bIns="41587"/>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youtu.be/X-TxRyvyBP8"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4FAFF"/>
        </a:solidFill>
        <a:effectLst/>
      </p:bgPr>
    </p:bg>
    <p:spTree>
      <p:nvGrpSpPr>
        <p:cNvPr id="1" name=""/>
        <p:cNvGrpSpPr/>
        <p:nvPr/>
      </p:nvGrpSpPr>
      <p:grpSpPr>
        <a:xfrm>
          <a:off x="0" y="0"/>
          <a:ext cx="0" cy="0"/>
          <a:chOff x="0" y="0"/>
          <a:chExt cx="0" cy="0"/>
        </a:xfrm>
      </p:grpSpPr>
      <p:sp>
        <p:nvSpPr>
          <p:cNvPr id="2" name="Shape 0"/>
          <p:cNvSpPr/>
          <p:nvPr/>
        </p:nvSpPr>
        <p:spPr>
          <a:xfrm>
            <a:off x="0" y="0"/>
            <a:ext cx="7562088" cy="301752"/>
          </a:xfrm>
          <a:prstGeom prst="rect">
            <a:avLst/>
          </a:prstGeom>
          <a:solidFill>
            <a:srgbClr val="1F6FB2"/>
          </a:solidFill>
          <a:ln w="12700">
            <a:solidFill>
              <a:srgbClr val="1F6FB2"/>
            </a:solidFill>
            <a:prstDash val="solid"/>
          </a:ln>
        </p:spPr>
        <p:txBody>
          <a:bodyPr/>
          <a:lstStyle/>
          <a:p>
            <a:endParaRPr lang="ja-JP" altLang="en-US">
              <a:latin typeface="游ゴシック" panose="020B0400000000000000" pitchFamily="50" charset="-128"/>
              <a:ea typeface="游ゴシック" panose="020B0400000000000000" pitchFamily="50" charset="-128"/>
            </a:endParaRPr>
          </a:p>
        </p:txBody>
      </p:sp>
      <p:sp>
        <p:nvSpPr>
          <p:cNvPr id="3" name="Shape 1"/>
          <p:cNvSpPr/>
          <p:nvPr/>
        </p:nvSpPr>
        <p:spPr>
          <a:xfrm>
            <a:off x="0" y="10387584"/>
            <a:ext cx="7562088" cy="301752"/>
          </a:xfrm>
          <a:prstGeom prst="rect">
            <a:avLst/>
          </a:prstGeom>
          <a:solidFill>
            <a:srgbClr val="4EA85B"/>
          </a:solidFill>
          <a:ln w="12700">
            <a:solidFill>
              <a:srgbClr val="4EA85B"/>
            </a:solidFill>
            <a:prstDash val="solid"/>
          </a:ln>
        </p:spPr>
        <p:txBody>
          <a:bodyPr/>
          <a:lstStyle/>
          <a:p>
            <a:endParaRPr lang="ja-JP" altLang="en-US">
              <a:latin typeface="游ゴシック" panose="020B0400000000000000" pitchFamily="50" charset="-128"/>
              <a:ea typeface="游ゴシック" panose="020B0400000000000000" pitchFamily="50" charset="-128"/>
            </a:endParaRPr>
          </a:p>
        </p:txBody>
      </p:sp>
      <p:sp>
        <p:nvSpPr>
          <p:cNvPr id="4" name="Text 2"/>
          <p:cNvSpPr/>
          <p:nvPr/>
        </p:nvSpPr>
        <p:spPr>
          <a:xfrm>
            <a:off x="594360" y="576072"/>
            <a:ext cx="3383280" cy="310896"/>
          </a:xfrm>
          <a:prstGeom prst="rect">
            <a:avLst/>
          </a:prstGeom>
          <a:noFill/>
          <a:ln/>
        </p:spPr>
        <p:txBody>
          <a:bodyPr wrap="square" lIns="0" tIns="0" rIns="0" bIns="0" rtlCol="0" anchor="ctr"/>
          <a:lstStyle/>
          <a:p>
            <a:pPr marL="0" indent="0">
              <a:buNone/>
            </a:pPr>
            <a:r>
              <a:rPr lang="en-US" sz="1600" b="1" dirty="0">
                <a:solidFill>
                  <a:srgbClr val="1F6FB2"/>
                </a:solidFill>
                <a:latin typeface="游ゴシック" panose="020B0400000000000000" pitchFamily="50" charset="-128"/>
                <a:ea typeface="游ゴシック" panose="020B0400000000000000" pitchFamily="50" charset="-128"/>
                <a:cs typeface="Yu Gothic" pitchFamily="34" charset="-120"/>
              </a:rPr>
              <a:t>健康保険組合 セミナー動画のご案内</a:t>
            </a:r>
            <a:endParaRPr lang="en-US" sz="1600" dirty="0">
              <a:latin typeface="游ゴシック" panose="020B0400000000000000" pitchFamily="50" charset="-128"/>
              <a:ea typeface="游ゴシック" panose="020B0400000000000000" pitchFamily="50" charset="-128"/>
            </a:endParaRPr>
          </a:p>
        </p:txBody>
      </p:sp>
      <p:sp>
        <p:nvSpPr>
          <p:cNvPr id="5" name="Text 3"/>
          <p:cNvSpPr/>
          <p:nvPr/>
        </p:nvSpPr>
        <p:spPr>
          <a:xfrm>
            <a:off x="594360" y="960120"/>
            <a:ext cx="3520440" cy="1143000"/>
          </a:xfrm>
          <a:prstGeom prst="rect">
            <a:avLst/>
          </a:prstGeom>
          <a:noFill/>
          <a:ln/>
        </p:spPr>
        <p:txBody>
          <a:bodyPr wrap="square" lIns="0" tIns="0" rIns="0" bIns="0" rtlCol="0" anchor="ctr">
            <a:noAutofit/>
          </a:bodyPr>
          <a:lstStyle/>
          <a:p>
            <a:pPr marL="0" indent="0">
              <a:buNone/>
            </a:pPr>
            <a:r>
              <a:rPr sz="2400" b="1" dirty="0">
                <a:solidFill>
                  <a:srgbClr val="174A7C"/>
                </a:solidFill>
                <a:latin typeface="游ゴシック" panose="020B0400000000000000" pitchFamily="50" charset="-128"/>
                <a:ea typeface="游ゴシック" panose="020B0400000000000000" pitchFamily="50" charset="-128"/>
              </a:rPr>
              <a:t>職場のメンタルヘルスを</a:t>
            </a:r>
            <a:endParaRPr lang="en-US" sz="2800" dirty="0">
              <a:latin typeface="游ゴシック" panose="020B0400000000000000" pitchFamily="50" charset="-128"/>
              <a:ea typeface="游ゴシック" panose="020B0400000000000000" pitchFamily="50" charset="-128"/>
            </a:endParaRPr>
          </a:p>
          <a:p>
            <a:r>
              <a:rPr sz="2400" b="1" dirty="0">
                <a:solidFill>
                  <a:srgbClr val="174A7C"/>
                </a:solidFill>
                <a:latin typeface="游ゴシック" panose="020B0400000000000000" pitchFamily="50" charset="-128"/>
                <a:ea typeface="游ゴシック" panose="020B0400000000000000" pitchFamily="50" charset="-128"/>
              </a:rPr>
              <a:t>考えよう</a:t>
            </a:r>
          </a:p>
        </p:txBody>
      </p:sp>
      <p:sp>
        <p:nvSpPr>
          <p:cNvPr id="6" name="Text 4"/>
          <p:cNvSpPr/>
          <p:nvPr/>
        </p:nvSpPr>
        <p:spPr>
          <a:xfrm>
            <a:off x="621792" y="2148840"/>
            <a:ext cx="3383280" cy="384048"/>
          </a:xfrm>
          <a:prstGeom prst="rect">
            <a:avLst/>
          </a:prstGeom>
          <a:noFill/>
          <a:ln/>
        </p:spPr>
        <p:txBody>
          <a:bodyPr wrap="square" lIns="0" tIns="0" rIns="0" bIns="0" rtlCol="0" anchor="ctr"/>
          <a:lstStyle/>
          <a:p>
            <a:pPr marL="0" indent="0">
              <a:buNone/>
            </a:pPr>
            <a:r>
              <a:rPr sz="1500" b="1">
                <a:solidFill>
                  <a:srgbClr val="4EA85B"/>
                </a:solidFill>
                <a:latin typeface="游ゴシック" panose="020B0400000000000000" pitchFamily="50" charset="-128"/>
                <a:ea typeface="游ゴシック" panose="020B0400000000000000" pitchFamily="50" charset="-128"/>
              </a:rPr>
              <a:t>〜 メンタル不調者を出さないために 〜</a:t>
            </a:r>
            <a:endParaRPr lang="en-US" sz="1900" dirty="0">
              <a:latin typeface="游ゴシック" panose="020B0400000000000000" pitchFamily="50" charset="-128"/>
              <a:ea typeface="游ゴシック" panose="020B0400000000000000" pitchFamily="50" charset="-128"/>
            </a:endParaRPr>
          </a:p>
        </p:txBody>
      </p:sp>
      <p:sp>
        <p:nvSpPr>
          <p:cNvPr id="8" name="Text 5"/>
          <p:cNvSpPr/>
          <p:nvPr/>
        </p:nvSpPr>
        <p:spPr>
          <a:xfrm>
            <a:off x="593054" y="2712502"/>
            <a:ext cx="6630706" cy="960120"/>
          </a:xfrm>
          <a:prstGeom prst="rect">
            <a:avLst/>
          </a:prstGeom>
          <a:noFill/>
          <a:ln/>
        </p:spPr>
        <p:txBody>
          <a:bodyPr wrap="square" lIns="508" tIns="508" rIns="508" bIns="508" rtlCol="0" anchor="ctr">
            <a:normAutofit/>
          </a:bodyPr>
          <a:lstStyle/>
          <a:p>
            <a:pPr marL="0" indent="0">
              <a:buNone/>
            </a:pPr>
            <a:r>
              <a:rPr sz="1500" dirty="0">
                <a:solidFill>
                  <a:srgbClr val="4C5A65"/>
                </a:solidFill>
                <a:latin typeface="游ゴシック" panose="020B0400000000000000" pitchFamily="50" charset="-128"/>
                <a:ea typeface="游ゴシック" panose="020B0400000000000000" pitchFamily="50" charset="-128"/>
              </a:rPr>
              <a:t>メンタルヘルス不調を防ぐには、本人のセルフケアだけでなく、</a:t>
            </a:r>
            <a:endParaRPr lang="en-US" sz="1500" dirty="0">
              <a:latin typeface="游ゴシック" panose="020B0400000000000000" pitchFamily="50" charset="-128"/>
              <a:ea typeface="游ゴシック" panose="020B0400000000000000" pitchFamily="50" charset="-128"/>
            </a:endParaRPr>
          </a:p>
          <a:p>
            <a:pPr marL="0" indent="0">
              <a:buNone/>
            </a:pPr>
            <a:r>
              <a:rPr sz="1500" dirty="0">
                <a:solidFill>
                  <a:srgbClr val="4C5A65"/>
                </a:solidFill>
                <a:latin typeface="游ゴシック" panose="020B0400000000000000" pitchFamily="50" charset="-128"/>
                <a:ea typeface="游ゴシック" panose="020B0400000000000000" pitchFamily="50" charset="-128"/>
              </a:rPr>
              <a:t>周囲の気づきや相談しやすい職場づくりが重要です。</a:t>
            </a:r>
          </a:p>
          <a:p>
            <a:r>
              <a:rPr sz="1500" dirty="0">
                <a:solidFill>
                  <a:srgbClr val="4C5A65"/>
                </a:solidFill>
                <a:latin typeface="游ゴシック" panose="020B0400000000000000" pitchFamily="50" charset="-128"/>
                <a:ea typeface="游ゴシック" panose="020B0400000000000000" pitchFamily="50" charset="-128"/>
              </a:rPr>
              <a:t>ストレスサインへの早期対応と職場全体で支える意識を確認しましょう。</a:t>
            </a:r>
          </a:p>
        </p:txBody>
      </p:sp>
      <p:sp>
        <p:nvSpPr>
          <p:cNvPr id="9" name="Text 6"/>
          <p:cNvSpPr/>
          <p:nvPr/>
        </p:nvSpPr>
        <p:spPr>
          <a:xfrm>
            <a:off x="713232" y="3780754"/>
            <a:ext cx="4754880" cy="347472"/>
          </a:xfrm>
          <a:prstGeom prst="rect">
            <a:avLst/>
          </a:prstGeom>
          <a:noFill/>
          <a:ln/>
        </p:spPr>
        <p:txBody>
          <a:bodyPr wrap="square" lIns="0" tIns="0" rIns="0" bIns="0" rtlCol="0" anchor="ctr"/>
          <a:lstStyle/>
          <a:p>
            <a:pPr marL="0" indent="0">
              <a:buNone/>
            </a:pPr>
            <a:r>
              <a:rPr lang="en-US" sz="2000" b="1" dirty="0">
                <a:solidFill>
                  <a:srgbClr val="174A7C"/>
                </a:solidFill>
                <a:latin typeface="游ゴシック" panose="020B0400000000000000" pitchFamily="50" charset="-128"/>
                <a:ea typeface="游ゴシック" panose="020B0400000000000000" pitchFamily="50" charset="-128"/>
                <a:cs typeface="Yu Gothic" pitchFamily="34" charset="-120"/>
              </a:rPr>
              <a:t>動画で確認できるポイント</a:t>
            </a:r>
            <a:endParaRPr lang="en-US" sz="2000" dirty="0">
              <a:latin typeface="游ゴシック" panose="020B0400000000000000" pitchFamily="50" charset="-128"/>
              <a:ea typeface="游ゴシック" panose="020B0400000000000000" pitchFamily="50" charset="-128"/>
            </a:endParaRPr>
          </a:p>
        </p:txBody>
      </p:sp>
      <p:sp>
        <p:nvSpPr>
          <p:cNvPr id="10" name="Text 7"/>
          <p:cNvSpPr/>
          <p:nvPr/>
        </p:nvSpPr>
        <p:spPr>
          <a:xfrm>
            <a:off x="822960" y="4356826"/>
            <a:ext cx="457200" cy="457200"/>
          </a:xfrm>
          <a:prstGeom prst="rect">
            <a:avLst/>
          </a:prstGeom>
          <a:solidFill>
            <a:srgbClr val="1F6FB2"/>
          </a:solidFill>
          <a:ln>
            <a:solidFill>
              <a:srgbClr val="1F6FB2"/>
            </a:solidFill>
          </a:ln>
        </p:spPr>
        <p:txBody>
          <a:bodyPr wrap="square" lIns="0" tIns="0" rIns="0" bIns="0" rtlCol="0" anchor="ctr"/>
          <a:lstStyle/>
          <a:p>
            <a:pPr marL="0" indent="0" algn="ctr">
              <a:buNone/>
            </a:pPr>
            <a:r>
              <a:rPr lang="en-US" sz="1800" b="1" dirty="0">
                <a:solidFill>
                  <a:srgbClr val="FFFFFF"/>
                </a:solidFill>
                <a:latin typeface="游ゴシック" panose="020B0400000000000000" pitchFamily="50" charset="-128"/>
                <a:ea typeface="游ゴシック" panose="020B0400000000000000" pitchFamily="50" charset="-128"/>
                <a:cs typeface="Arial" pitchFamily="34" charset="-120"/>
              </a:rPr>
              <a:t>1</a:t>
            </a:r>
            <a:endParaRPr lang="en-US" sz="1800" dirty="0">
              <a:latin typeface="游ゴシック" panose="020B0400000000000000" pitchFamily="50" charset="-128"/>
              <a:ea typeface="游ゴシック" panose="020B0400000000000000" pitchFamily="50" charset="-128"/>
            </a:endParaRPr>
          </a:p>
        </p:txBody>
      </p:sp>
      <p:sp>
        <p:nvSpPr>
          <p:cNvPr id="11" name="Text 8"/>
          <p:cNvSpPr/>
          <p:nvPr/>
        </p:nvSpPr>
        <p:spPr>
          <a:xfrm>
            <a:off x="1481328" y="4347682"/>
            <a:ext cx="5029200" cy="256032"/>
          </a:xfrm>
          <a:prstGeom prst="rect">
            <a:avLst/>
          </a:prstGeom>
          <a:noFill/>
          <a:ln/>
        </p:spPr>
        <p:txBody>
          <a:bodyPr wrap="square" lIns="0" tIns="0" rIns="0" bIns="0" rtlCol="0" anchor="ctr"/>
          <a:lstStyle/>
          <a:p>
            <a:pPr marL="0" indent="0">
              <a:buNone/>
            </a:pPr>
            <a:r>
              <a:rPr sz="1560" b="1" dirty="0">
                <a:solidFill>
                  <a:srgbClr val="174A7C"/>
                </a:solidFill>
                <a:latin typeface="游ゴシック" panose="020B0400000000000000" pitchFamily="50" charset="-128"/>
                <a:ea typeface="游ゴシック" panose="020B0400000000000000" pitchFamily="50" charset="-128"/>
              </a:rPr>
              <a:t>不調のサインに気づく</a:t>
            </a:r>
            <a:endParaRPr lang="en-US" sz="1560" dirty="0">
              <a:latin typeface="游ゴシック" panose="020B0400000000000000" pitchFamily="50" charset="-128"/>
              <a:ea typeface="游ゴシック" panose="020B0400000000000000" pitchFamily="50" charset="-128"/>
            </a:endParaRPr>
          </a:p>
        </p:txBody>
      </p:sp>
      <p:sp>
        <p:nvSpPr>
          <p:cNvPr id="12" name="Text 9"/>
          <p:cNvSpPr/>
          <p:nvPr/>
        </p:nvSpPr>
        <p:spPr>
          <a:xfrm>
            <a:off x="1481328" y="4640290"/>
            <a:ext cx="5349240" cy="310896"/>
          </a:xfrm>
          <a:prstGeom prst="rect">
            <a:avLst/>
          </a:prstGeom>
          <a:noFill/>
          <a:ln/>
        </p:spPr>
        <p:txBody>
          <a:bodyPr wrap="square" lIns="0" tIns="0" rIns="0" bIns="0" rtlCol="0" anchor="ctr">
            <a:normAutofit/>
          </a:bodyPr>
          <a:lstStyle/>
          <a:p>
            <a:pPr marL="0" indent="0">
              <a:buNone/>
            </a:pPr>
            <a:r>
              <a:rPr sz="1240">
                <a:solidFill>
                  <a:srgbClr val="4C5A65"/>
                </a:solidFill>
                <a:latin typeface="游ゴシック" panose="020B0400000000000000" pitchFamily="50" charset="-128"/>
                <a:ea typeface="游ゴシック" panose="020B0400000000000000" pitchFamily="50" charset="-128"/>
              </a:rPr>
              <a:t>表情・言動・勤怠・仕事ぶりの変化など、早期のサインを見逃さない。</a:t>
            </a:r>
            <a:endParaRPr lang="en-US" sz="1280" dirty="0">
              <a:latin typeface="游ゴシック" panose="020B0400000000000000" pitchFamily="50" charset="-128"/>
              <a:ea typeface="游ゴシック" panose="020B0400000000000000" pitchFamily="50" charset="-128"/>
            </a:endParaRPr>
          </a:p>
        </p:txBody>
      </p:sp>
      <p:sp>
        <p:nvSpPr>
          <p:cNvPr id="13" name="Text 10"/>
          <p:cNvSpPr/>
          <p:nvPr/>
        </p:nvSpPr>
        <p:spPr>
          <a:xfrm>
            <a:off x="822960" y="5179786"/>
            <a:ext cx="457200" cy="457200"/>
          </a:xfrm>
          <a:prstGeom prst="rect">
            <a:avLst/>
          </a:prstGeom>
          <a:solidFill>
            <a:srgbClr val="1F6FB2"/>
          </a:solidFill>
          <a:ln>
            <a:solidFill>
              <a:srgbClr val="1F6FB2"/>
            </a:solidFill>
          </a:ln>
        </p:spPr>
        <p:txBody>
          <a:bodyPr wrap="square" lIns="0" tIns="0" rIns="0" bIns="0" rtlCol="0" anchor="ctr"/>
          <a:lstStyle/>
          <a:p>
            <a:pPr marL="0" indent="0" algn="ctr">
              <a:buNone/>
            </a:pPr>
            <a:r>
              <a:rPr lang="en-US" sz="1800" b="1" dirty="0">
                <a:solidFill>
                  <a:srgbClr val="FFFFFF"/>
                </a:solidFill>
                <a:latin typeface="游ゴシック" panose="020B0400000000000000" pitchFamily="50" charset="-128"/>
                <a:ea typeface="游ゴシック" panose="020B0400000000000000" pitchFamily="50" charset="-128"/>
                <a:cs typeface="Arial" pitchFamily="34" charset="-120"/>
              </a:rPr>
              <a:t>2</a:t>
            </a:r>
            <a:endParaRPr lang="en-US" sz="1800" dirty="0">
              <a:latin typeface="游ゴシック" panose="020B0400000000000000" pitchFamily="50" charset="-128"/>
              <a:ea typeface="游ゴシック" panose="020B0400000000000000" pitchFamily="50" charset="-128"/>
            </a:endParaRPr>
          </a:p>
        </p:txBody>
      </p:sp>
      <p:sp>
        <p:nvSpPr>
          <p:cNvPr id="14" name="Text 11"/>
          <p:cNvSpPr/>
          <p:nvPr/>
        </p:nvSpPr>
        <p:spPr>
          <a:xfrm>
            <a:off x="1481328" y="5170642"/>
            <a:ext cx="5029200" cy="256032"/>
          </a:xfrm>
          <a:prstGeom prst="rect">
            <a:avLst/>
          </a:prstGeom>
          <a:noFill/>
          <a:ln/>
        </p:spPr>
        <p:txBody>
          <a:bodyPr wrap="square" lIns="0" tIns="0" rIns="0" bIns="0" rtlCol="0" anchor="ctr"/>
          <a:lstStyle/>
          <a:p>
            <a:pPr marL="0" indent="0">
              <a:buNone/>
            </a:pPr>
            <a:r>
              <a:rPr sz="1560" b="1" dirty="0">
                <a:solidFill>
                  <a:srgbClr val="174A7C"/>
                </a:solidFill>
                <a:latin typeface="游ゴシック" panose="020B0400000000000000" pitchFamily="50" charset="-128"/>
                <a:ea typeface="游ゴシック" panose="020B0400000000000000" pitchFamily="50" charset="-128"/>
              </a:rPr>
              <a:t>相談しやすい環境をつくる</a:t>
            </a:r>
            <a:endParaRPr lang="en-US" sz="1560" dirty="0">
              <a:latin typeface="游ゴシック" panose="020B0400000000000000" pitchFamily="50" charset="-128"/>
              <a:ea typeface="游ゴシック" panose="020B0400000000000000" pitchFamily="50" charset="-128"/>
            </a:endParaRPr>
          </a:p>
        </p:txBody>
      </p:sp>
      <p:sp>
        <p:nvSpPr>
          <p:cNvPr id="15" name="Text 12"/>
          <p:cNvSpPr/>
          <p:nvPr/>
        </p:nvSpPr>
        <p:spPr>
          <a:xfrm>
            <a:off x="1481328" y="5463250"/>
            <a:ext cx="5349240" cy="310896"/>
          </a:xfrm>
          <a:prstGeom prst="rect">
            <a:avLst/>
          </a:prstGeom>
          <a:noFill/>
          <a:ln/>
        </p:spPr>
        <p:txBody>
          <a:bodyPr wrap="square" lIns="0" tIns="0" rIns="0" bIns="0" rtlCol="0" anchor="ctr">
            <a:normAutofit/>
          </a:bodyPr>
          <a:lstStyle/>
          <a:p>
            <a:pPr marL="0" indent="0">
              <a:buNone/>
            </a:pPr>
            <a:r>
              <a:rPr sz="1240" dirty="0">
                <a:solidFill>
                  <a:srgbClr val="4C5A65"/>
                </a:solidFill>
                <a:latin typeface="游ゴシック" panose="020B0400000000000000" pitchFamily="50" charset="-128"/>
                <a:ea typeface="游ゴシック" panose="020B0400000000000000" pitchFamily="50" charset="-128"/>
              </a:rPr>
              <a:t>一人で抱え込ませず、声かけや相談先の活用につなげる。</a:t>
            </a:r>
            <a:endParaRPr lang="en-US" sz="1280" dirty="0">
              <a:latin typeface="游ゴシック" panose="020B0400000000000000" pitchFamily="50" charset="-128"/>
              <a:ea typeface="游ゴシック" panose="020B0400000000000000" pitchFamily="50" charset="-128"/>
            </a:endParaRPr>
          </a:p>
        </p:txBody>
      </p:sp>
      <p:sp>
        <p:nvSpPr>
          <p:cNvPr id="16" name="Text 13"/>
          <p:cNvSpPr/>
          <p:nvPr/>
        </p:nvSpPr>
        <p:spPr>
          <a:xfrm>
            <a:off x="822960" y="6002746"/>
            <a:ext cx="457200" cy="457200"/>
          </a:xfrm>
          <a:prstGeom prst="rect">
            <a:avLst/>
          </a:prstGeom>
          <a:solidFill>
            <a:srgbClr val="1F6FB2"/>
          </a:solidFill>
          <a:ln>
            <a:solidFill>
              <a:srgbClr val="1F6FB2"/>
            </a:solidFill>
          </a:ln>
        </p:spPr>
        <p:txBody>
          <a:bodyPr wrap="square" lIns="0" tIns="0" rIns="0" bIns="0" rtlCol="0" anchor="ctr"/>
          <a:lstStyle/>
          <a:p>
            <a:pPr marL="0" indent="0" algn="ctr">
              <a:buNone/>
            </a:pPr>
            <a:r>
              <a:rPr lang="en-US" sz="1800" b="1" dirty="0">
                <a:solidFill>
                  <a:srgbClr val="FFFFFF"/>
                </a:solidFill>
                <a:latin typeface="游ゴシック" panose="020B0400000000000000" pitchFamily="50" charset="-128"/>
                <a:ea typeface="游ゴシック" panose="020B0400000000000000" pitchFamily="50" charset="-128"/>
                <a:cs typeface="Arial" pitchFamily="34" charset="-120"/>
              </a:rPr>
              <a:t>3</a:t>
            </a:r>
            <a:endParaRPr lang="en-US" sz="1800" dirty="0">
              <a:latin typeface="游ゴシック" panose="020B0400000000000000" pitchFamily="50" charset="-128"/>
              <a:ea typeface="游ゴシック" panose="020B0400000000000000" pitchFamily="50" charset="-128"/>
            </a:endParaRPr>
          </a:p>
        </p:txBody>
      </p:sp>
      <p:sp>
        <p:nvSpPr>
          <p:cNvPr id="17" name="Text 14"/>
          <p:cNvSpPr/>
          <p:nvPr/>
        </p:nvSpPr>
        <p:spPr>
          <a:xfrm>
            <a:off x="1481328" y="5993602"/>
            <a:ext cx="5029200" cy="256032"/>
          </a:xfrm>
          <a:prstGeom prst="rect">
            <a:avLst/>
          </a:prstGeom>
          <a:noFill/>
          <a:ln/>
        </p:spPr>
        <p:txBody>
          <a:bodyPr wrap="square" lIns="0" tIns="0" rIns="0" bIns="0" rtlCol="0" anchor="ctr"/>
          <a:lstStyle/>
          <a:p>
            <a:pPr marL="0" indent="0">
              <a:buNone/>
            </a:pPr>
            <a:r>
              <a:rPr sz="1560" b="1" dirty="0">
                <a:solidFill>
                  <a:srgbClr val="174A7C"/>
                </a:solidFill>
                <a:latin typeface="游ゴシック" panose="020B0400000000000000" pitchFamily="50" charset="-128"/>
                <a:ea typeface="游ゴシック" panose="020B0400000000000000" pitchFamily="50" charset="-128"/>
              </a:rPr>
              <a:t>職場全体で予防する</a:t>
            </a:r>
            <a:endParaRPr lang="en-US" sz="1560" dirty="0">
              <a:latin typeface="游ゴシック" panose="020B0400000000000000" pitchFamily="50" charset="-128"/>
              <a:ea typeface="游ゴシック" panose="020B0400000000000000" pitchFamily="50" charset="-128"/>
            </a:endParaRPr>
          </a:p>
        </p:txBody>
      </p:sp>
      <p:sp>
        <p:nvSpPr>
          <p:cNvPr id="18" name="Text 15"/>
          <p:cNvSpPr/>
          <p:nvPr/>
        </p:nvSpPr>
        <p:spPr>
          <a:xfrm>
            <a:off x="1481328" y="6286210"/>
            <a:ext cx="5349240" cy="310896"/>
          </a:xfrm>
          <a:prstGeom prst="rect">
            <a:avLst/>
          </a:prstGeom>
          <a:noFill/>
          <a:ln/>
        </p:spPr>
        <p:txBody>
          <a:bodyPr wrap="square" lIns="0" tIns="0" rIns="0" bIns="0" rtlCol="0" anchor="ctr">
            <a:normAutofit/>
          </a:bodyPr>
          <a:lstStyle/>
          <a:p>
            <a:pPr marL="0" indent="0">
              <a:buNone/>
            </a:pPr>
            <a:r>
              <a:rPr sz="1240" dirty="0">
                <a:solidFill>
                  <a:srgbClr val="4C5A65"/>
                </a:solidFill>
                <a:latin typeface="游ゴシック" panose="020B0400000000000000" pitchFamily="50" charset="-128"/>
                <a:ea typeface="游ゴシック" panose="020B0400000000000000" pitchFamily="50" charset="-128"/>
              </a:rPr>
              <a:t>セルフケアとラインケアを組み合わせ、安心して働ける職場を目指す。</a:t>
            </a:r>
            <a:endParaRPr lang="en-US" sz="1280" dirty="0">
              <a:latin typeface="游ゴシック" panose="020B0400000000000000" pitchFamily="50" charset="-128"/>
              <a:ea typeface="游ゴシック" panose="020B0400000000000000" pitchFamily="50" charset="-128"/>
            </a:endParaRPr>
          </a:p>
        </p:txBody>
      </p:sp>
      <p:sp>
        <p:nvSpPr>
          <p:cNvPr id="19" name="Text 16"/>
          <p:cNvSpPr/>
          <p:nvPr/>
        </p:nvSpPr>
        <p:spPr>
          <a:xfrm>
            <a:off x="2330740" y="7028058"/>
            <a:ext cx="6309360" cy="530352"/>
          </a:xfrm>
          <a:prstGeom prst="rect">
            <a:avLst/>
          </a:prstGeom>
          <a:noFill/>
          <a:ln/>
        </p:spPr>
        <p:txBody>
          <a:bodyPr wrap="square" lIns="0" tIns="0" rIns="0" bIns="0" rtlCol="0" anchor="ctr"/>
          <a:lstStyle/>
          <a:p>
            <a:pPr marL="0" indent="0" algn="ctr">
              <a:buNone/>
            </a:pPr>
            <a:r>
              <a:rPr lang="en-US" sz="1500" b="1" dirty="0">
                <a:solidFill>
                  <a:srgbClr val="4EA85B"/>
                </a:solidFill>
                <a:latin typeface="游ゴシック" panose="020B0400000000000000" pitchFamily="50" charset="-128"/>
                <a:ea typeface="游ゴシック" panose="020B0400000000000000" pitchFamily="50" charset="-128"/>
                <a:cs typeface="Yu Gothic" pitchFamily="34" charset="-120"/>
              </a:rPr>
              <a:t>視聴後は、今後の健康支援に活用するため</a:t>
            </a:r>
            <a:endParaRPr lang="en-US" sz="1500" dirty="0">
              <a:latin typeface="游ゴシック" panose="020B0400000000000000" pitchFamily="50" charset="-128"/>
              <a:ea typeface="游ゴシック" panose="020B0400000000000000" pitchFamily="50" charset="-128"/>
            </a:endParaRPr>
          </a:p>
          <a:p>
            <a:pPr marL="0" indent="0" algn="ctr">
              <a:buNone/>
            </a:pPr>
            <a:r>
              <a:rPr lang="en-US" sz="1500" b="1" dirty="0" err="1">
                <a:solidFill>
                  <a:srgbClr val="4EA85B"/>
                </a:solidFill>
                <a:latin typeface="游ゴシック" panose="020B0400000000000000" pitchFamily="50" charset="-128"/>
                <a:ea typeface="游ゴシック" panose="020B0400000000000000" pitchFamily="50" charset="-128"/>
                <a:cs typeface="Yu Gothic" pitchFamily="34" charset="-120"/>
              </a:rPr>
              <a:t>アンケートへのご回答をお願いいたします</a:t>
            </a:r>
            <a:r>
              <a:rPr lang="en-US" sz="1500" b="1" dirty="0">
                <a:solidFill>
                  <a:srgbClr val="4EA85B"/>
                </a:solidFill>
                <a:latin typeface="游ゴシック" panose="020B0400000000000000" pitchFamily="50" charset="-128"/>
                <a:ea typeface="游ゴシック" panose="020B0400000000000000" pitchFamily="50" charset="-128"/>
                <a:cs typeface="Yu Gothic" pitchFamily="34" charset="-120"/>
              </a:rPr>
              <a:t>。</a:t>
            </a:r>
          </a:p>
          <a:p>
            <a:pPr algn="ctr"/>
            <a:r>
              <a:rPr lang="ja-JP" altLang="en-US" sz="1500" b="1" dirty="0">
                <a:solidFill>
                  <a:srgbClr val="FF0000"/>
                </a:solidFill>
                <a:latin typeface="游ゴシック" panose="020B0400000000000000" pitchFamily="50" charset="-128"/>
                <a:cs typeface="Yu Gothic" pitchFamily="34" charset="-120"/>
              </a:rPr>
              <a:t>回答期限令和８年８月３１日</a:t>
            </a:r>
            <a:endParaRPr lang="en-US" altLang="ja-JP" sz="1500" b="1" dirty="0">
              <a:solidFill>
                <a:srgbClr val="FF0000"/>
              </a:solidFill>
              <a:latin typeface="游ゴシック" panose="020B0400000000000000" pitchFamily="50" charset="-128"/>
              <a:cs typeface="Yu Gothic" pitchFamily="34" charset="-120"/>
            </a:endParaRPr>
          </a:p>
          <a:p>
            <a:pPr marL="0" indent="0" algn="ctr">
              <a:buNone/>
            </a:pPr>
            <a:endParaRPr lang="en-US" sz="1500" dirty="0">
              <a:latin typeface="游ゴシック" panose="020B0400000000000000" pitchFamily="50" charset="-128"/>
              <a:ea typeface="游ゴシック" panose="020B0400000000000000" pitchFamily="50" charset="-128"/>
            </a:endParaRPr>
          </a:p>
        </p:txBody>
      </p:sp>
      <p:sp>
        <p:nvSpPr>
          <p:cNvPr id="20" name="Text 17"/>
          <p:cNvSpPr/>
          <p:nvPr/>
        </p:nvSpPr>
        <p:spPr>
          <a:xfrm>
            <a:off x="822960" y="7756847"/>
            <a:ext cx="2103120" cy="274320"/>
          </a:xfrm>
          <a:prstGeom prst="rect">
            <a:avLst/>
          </a:prstGeom>
          <a:noFill/>
          <a:ln/>
        </p:spPr>
        <p:txBody>
          <a:bodyPr wrap="square" lIns="0" tIns="0" rIns="0" bIns="0" rtlCol="0" anchor="ctr"/>
          <a:lstStyle/>
          <a:p>
            <a:pPr marL="0" indent="0" algn="ctr">
              <a:buNone/>
            </a:pPr>
            <a:r>
              <a:rPr lang="en-US" sz="1600" b="1" dirty="0">
                <a:solidFill>
                  <a:srgbClr val="174A7C"/>
                </a:solidFill>
                <a:latin typeface="游ゴシック" panose="020B0400000000000000" pitchFamily="50" charset="-128"/>
                <a:ea typeface="游ゴシック" panose="020B0400000000000000" pitchFamily="50" charset="-128"/>
                <a:cs typeface="Yu Gothic" pitchFamily="34" charset="-120"/>
              </a:rPr>
              <a:t>視聴はこちら</a:t>
            </a:r>
            <a:endParaRPr lang="en-US" sz="1600" dirty="0">
              <a:latin typeface="游ゴシック" panose="020B0400000000000000" pitchFamily="50" charset="-128"/>
              <a:ea typeface="游ゴシック" panose="020B0400000000000000" pitchFamily="50" charset="-128"/>
            </a:endParaRPr>
          </a:p>
        </p:txBody>
      </p:sp>
      <p:sp>
        <p:nvSpPr>
          <p:cNvPr id="21" name="Text 18"/>
          <p:cNvSpPr/>
          <p:nvPr/>
        </p:nvSpPr>
        <p:spPr>
          <a:xfrm>
            <a:off x="4389120" y="7753255"/>
            <a:ext cx="2286000" cy="274320"/>
          </a:xfrm>
          <a:prstGeom prst="rect">
            <a:avLst/>
          </a:prstGeom>
          <a:noFill/>
          <a:ln/>
        </p:spPr>
        <p:txBody>
          <a:bodyPr wrap="square" lIns="0" tIns="0" rIns="0" bIns="0" rtlCol="0" anchor="ctr"/>
          <a:lstStyle/>
          <a:p>
            <a:pPr marL="0" indent="0" algn="ctr">
              <a:buNone/>
            </a:pPr>
            <a:r>
              <a:rPr lang="en-US" sz="1600" b="1" dirty="0">
                <a:solidFill>
                  <a:srgbClr val="174A7C"/>
                </a:solidFill>
                <a:latin typeface="游ゴシック" panose="020B0400000000000000" pitchFamily="50" charset="-128"/>
                <a:ea typeface="游ゴシック" panose="020B0400000000000000" pitchFamily="50" charset="-128"/>
                <a:cs typeface="Yu Gothic" pitchFamily="34" charset="-120"/>
              </a:rPr>
              <a:t>アンケート回答はこちら</a:t>
            </a:r>
            <a:endParaRPr lang="en-US" sz="1600" dirty="0">
              <a:latin typeface="游ゴシック" panose="020B0400000000000000" pitchFamily="50" charset="-128"/>
              <a:ea typeface="游ゴシック" panose="020B0400000000000000" pitchFamily="50" charset="-128"/>
            </a:endParaRPr>
          </a:p>
        </p:txBody>
      </p:sp>
      <p:sp>
        <p:nvSpPr>
          <p:cNvPr id="24" name="Text 19"/>
          <p:cNvSpPr/>
          <p:nvPr/>
        </p:nvSpPr>
        <p:spPr>
          <a:xfrm>
            <a:off x="182880" y="9806024"/>
            <a:ext cx="3383280" cy="222568"/>
          </a:xfrm>
          <a:prstGeom prst="rect">
            <a:avLst/>
          </a:prstGeom>
          <a:noFill/>
          <a:ln/>
        </p:spPr>
        <p:txBody>
          <a:bodyPr wrap="square" lIns="0" tIns="0" rIns="0" bIns="0" rtlCol="0" anchor="ctr"/>
          <a:lstStyle/>
          <a:p>
            <a:pPr algn="ctr"/>
            <a:r>
              <a:rPr sz="919" dirty="0">
                <a:solidFill>
                  <a:srgbClr val="4C5A65"/>
                </a:solidFill>
                <a:latin typeface="游ゴシック" panose="020B0400000000000000" pitchFamily="50" charset="-128"/>
                <a:ea typeface="游ゴシック" panose="020B0400000000000000" pitchFamily="50" charset="-128"/>
              </a:rPr>
              <a:t>URL：</a:t>
            </a:r>
            <a:r>
              <a:rPr lang="en-US" altLang="ja-JP" sz="1050" u="sng" dirty="0">
                <a:hlinkClick r:id="rId3"/>
              </a:rPr>
              <a:t>https://youtu.be/X-TxRyvyBP8</a:t>
            </a:r>
            <a:endParaRPr lang="ja-JP" altLang="ja-JP" dirty="0"/>
          </a:p>
          <a:p>
            <a:pPr marL="0" indent="0" algn="ctr">
              <a:buNone/>
            </a:pPr>
            <a:endParaRPr lang="en-US" sz="1000" dirty="0">
              <a:latin typeface="游ゴシック" panose="020B0400000000000000" pitchFamily="50" charset="-128"/>
              <a:ea typeface="游ゴシック" panose="020B0400000000000000" pitchFamily="50" charset="-128"/>
            </a:endParaRPr>
          </a:p>
        </p:txBody>
      </p:sp>
      <p:sp>
        <p:nvSpPr>
          <p:cNvPr id="27" name="Text 19">
            <a:extLst>
              <a:ext uri="{FF2B5EF4-FFF2-40B4-BE49-F238E27FC236}">
                <a16:creationId xmlns:a16="http://schemas.microsoft.com/office/drawing/2014/main" id="{D5D04604-E075-2E3A-4870-9843E736915F}"/>
              </a:ext>
            </a:extLst>
          </p:cNvPr>
          <p:cNvSpPr/>
          <p:nvPr/>
        </p:nvSpPr>
        <p:spPr>
          <a:xfrm>
            <a:off x="3840480" y="9783552"/>
            <a:ext cx="3383280" cy="222568"/>
          </a:xfrm>
          <a:prstGeom prst="rect">
            <a:avLst/>
          </a:prstGeom>
          <a:noFill/>
          <a:ln/>
        </p:spPr>
        <p:txBody>
          <a:bodyPr wrap="square" lIns="0" tIns="0" rIns="0" bIns="0" rtlCol="0" anchor="ctr"/>
          <a:lstStyle/>
          <a:p>
            <a:pPr algn="ctr"/>
            <a:r>
              <a:rPr sz="950" dirty="0">
                <a:solidFill>
                  <a:srgbClr val="4C5A65"/>
                </a:solidFill>
                <a:latin typeface="游ゴシック" panose="020B0400000000000000" pitchFamily="50" charset="-128"/>
                <a:ea typeface="游ゴシック" panose="020B0400000000000000" pitchFamily="50" charset="-128"/>
              </a:rPr>
              <a:t>URL：</a:t>
            </a:r>
            <a:r>
              <a:rPr lang="en-US" altLang="ja-JP" sz="800" dirty="0"/>
              <a:t>https://forms.gle/yWF8pPxi3NDTznGv8</a:t>
            </a:r>
            <a:endParaRPr lang="ja-JP" altLang="ja-JP" dirty="0"/>
          </a:p>
          <a:p>
            <a:pPr marL="0" indent="0" algn="ctr">
              <a:buNone/>
            </a:pPr>
            <a:endParaRPr lang="en-US" sz="600" dirty="0">
              <a:latin typeface="游ゴシック" panose="020B0400000000000000" pitchFamily="50" charset="-128"/>
              <a:ea typeface="游ゴシック" panose="020B0400000000000000" pitchFamily="50" charset="-128"/>
            </a:endParaRPr>
          </a:p>
        </p:txBody>
      </p:sp>
      <p:sp>
        <p:nvSpPr>
          <p:cNvPr id="28" name="Text 5">
            <a:extLst>
              <a:ext uri="{FF2B5EF4-FFF2-40B4-BE49-F238E27FC236}">
                <a16:creationId xmlns:a16="http://schemas.microsoft.com/office/drawing/2014/main" id="{47C09431-76AD-0FF5-8F27-1922DD4B5D5A}"/>
              </a:ext>
            </a:extLst>
          </p:cNvPr>
          <p:cNvSpPr/>
          <p:nvPr/>
        </p:nvSpPr>
        <p:spPr>
          <a:xfrm>
            <a:off x="3566160" y="10089219"/>
            <a:ext cx="3838520" cy="301753"/>
          </a:xfrm>
          <a:prstGeom prst="rect">
            <a:avLst/>
          </a:prstGeom>
          <a:noFill/>
          <a:ln/>
        </p:spPr>
        <p:txBody>
          <a:bodyPr wrap="square" lIns="508" tIns="508" rIns="508" bIns="508" rtlCol="0" anchor="ctr">
            <a:normAutofit fontScale="92500"/>
          </a:bodyPr>
          <a:lstStyle/>
          <a:p>
            <a:pPr marL="0" indent="0" algn="r">
              <a:buNone/>
            </a:pPr>
            <a:r>
              <a:rPr lang="ja-JP" altLang="en-US" sz="1520" dirty="0">
                <a:latin typeface="游ゴシック" panose="020B0400000000000000" pitchFamily="50" charset="-128"/>
                <a:ea typeface="游ゴシック" panose="020B0400000000000000" pitchFamily="50" charset="-128"/>
              </a:rPr>
              <a:t>三岐しんきん健康保険組合・健保連岐阜連合会</a:t>
            </a:r>
            <a:endParaRPr lang="en-US" sz="1520" dirty="0">
              <a:latin typeface="游ゴシック" panose="020B0400000000000000" pitchFamily="50" charset="-128"/>
              <a:ea typeface="游ゴシック" panose="020B0400000000000000" pitchFamily="50" charset="-128"/>
            </a:endParaRPr>
          </a:p>
        </p:txBody>
      </p:sp>
      <p:pic>
        <p:nvPicPr>
          <p:cNvPr id="29" name="Picture 28" descr="a_clean_flat_vector_illustration_infographic_st_batch_3.png"/>
          <p:cNvPicPr>
            <a:picLocks noChangeAspect="1"/>
          </p:cNvPicPr>
          <p:nvPr/>
        </p:nvPicPr>
        <p:blipFill>
          <a:blip r:embed="rId4"/>
          <a:stretch>
            <a:fillRect/>
          </a:stretch>
        </p:blipFill>
        <p:spPr>
          <a:xfrm>
            <a:off x="4478400" y="590400"/>
            <a:ext cx="2746800" cy="2077199"/>
          </a:xfrm>
          <a:prstGeom prst="rect">
            <a:avLst/>
          </a:prstGeom>
        </p:spPr>
      </p:pic>
      <p:pic>
        <p:nvPicPr>
          <p:cNvPr id="30" name="Picture 29" descr="mental_matched_video_qr.png"/>
          <p:cNvPicPr>
            <a:picLocks noChangeAspect="1"/>
          </p:cNvPicPr>
          <p:nvPr/>
        </p:nvPicPr>
        <p:blipFill>
          <a:blip r:embed="rId5"/>
          <a:stretch>
            <a:fillRect/>
          </a:stretch>
        </p:blipFill>
        <p:spPr>
          <a:xfrm>
            <a:off x="1072800" y="8067600"/>
            <a:ext cx="1602000" cy="1602000"/>
          </a:xfrm>
          <a:prstGeom prst="rect">
            <a:avLst/>
          </a:prstGeom>
        </p:spPr>
      </p:pic>
      <p:pic>
        <p:nvPicPr>
          <p:cNvPr id="23" name="図 22">
            <a:extLst>
              <a:ext uri="{FF2B5EF4-FFF2-40B4-BE49-F238E27FC236}">
                <a16:creationId xmlns:a16="http://schemas.microsoft.com/office/drawing/2014/main" id="{57186E60-C6DC-281E-4F3F-4A94CE38C872}"/>
              </a:ext>
            </a:extLst>
          </p:cNvPr>
          <p:cNvPicPr>
            <a:picLocks noChangeAspect="1"/>
          </p:cNvPicPr>
          <p:nvPr/>
        </p:nvPicPr>
        <p:blipFill>
          <a:blip r:embed="rId6"/>
          <a:stretch>
            <a:fillRect/>
          </a:stretch>
        </p:blipFill>
        <p:spPr>
          <a:xfrm>
            <a:off x="4617968" y="8041715"/>
            <a:ext cx="1700288" cy="1700288"/>
          </a:xfrm>
          <a:prstGeom prst="rect">
            <a:avLst/>
          </a:prstGeom>
        </p:spPr>
      </p:pic>
      <p:sp>
        <p:nvSpPr>
          <p:cNvPr id="7" name="テキスト ボックス 6">
            <a:extLst>
              <a:ext uri="{FF2B5EF4-FFF2-40B4-BE49-F238E27FC236}">
                <a16:creationId xmlns:a16="http://schemas.microsoft.com/office/drawing/2014/main" id="{0E7F2B7D-D7EE-A9F1-6B02-288FC292559B}"/>
              </a:ext>
            </a:extLst>
          </p:cNvPr>
          <p:cNvSpPr txBox="1"/>
          <p:nvPr/>
        </p:nvSpPr>
        <p:spPr>
          <a:xfrm>
            <a:off x="318047" y="6748727"/>
            <a:ext cx="3023030" cy="830997"/>
          </a:xfrm>
          <a:prstGeom prst="rect">
            <a:avLst/>
          </a:prstGeom>
          <a:noFill/>
        </p:spPr>
        <p:txBody>
          <a:bodyPr wrap="square">
            <a:spAutoFit/>
          </a:bodyPr>
          <a:lstStyle/>
          <a:p>
            <a:pPr marL="0" indent="0" algn="ctr">
              <a:buNone/>
            </a:pPr>
            <a:r>
              <a:rPr lang="en-US" altLang="ja-JP" sz="1600" b="1" dirty="0" err="1">
                <a:solidFill>
                  <a:srgbClr val="FF0000"/>
                </a:solidFill>
                <a:latin typeface="游ゴシック" panose="020B0400000000000000" pitchFamily="50" charset="-128"/>
                <a:ea typeface="游ゴシック" panose="020B0400000000000000" pitchFamily="50" charset="-128"/>
                <a:cs typeface="Yu Gothic" pitchFamily="34" charset="-120"/>
              </a:rPr>
              <a:t>視聴</a:t>
            </a:r>
            <a:r>
              <a:rPr lang="ja-JP" altLang="en-US" sz="1600" b="1" dirty="0">
                <a:solidFill>
                  <a:srgbClr val="FF0000"/>
                </a:solidFill>
                <a:latin typeface="游ゴシック" panose="020B0400000000000000" pitchFamily="50" charset="-128"/>
                <a:ea typeface="游ゴシック" panose="020B0400000000000000" pitchFamily="50" charset="-128"/>
                <a:cs typeface="Yu Gothic" pitchFamily="34" charset="-120"/>
              </a:rPr>
              <a:t>期間　</a:t>
            </a:r>
            <a:endParaRPr lang="en-US" altLang="ja-JP" sz="1600" b="1" dirty="0">
              <a:solidFill>
                <a:srgbClr val="FF0000"/>
              </a:solidFill>
              <a:latin typeface="游ゴシック" panose="020B0400000000000000" pitchFamily="50" charset="-128"/>
              <a:ea typeface="游ゴシック" panose="020B0400000000000000" pitchFamily="50" charset="-128"/>
              <a:cs typeface="Yu Gothic" pitchFamily="34" charset="-120"/>
            </a:endParaRPr>
          </a:p>
          <a:p>
            <a:pPr marL="0" indent="0" algn="ctr">
              <a:buNone/>
            </a:pPr>
            <a:r>
              <a:rPr lang="ja-JP" altLang="en-US" sz="1600" b="1" dirty="0">
                <a:solidFill>
                  <a:srgbClr val="FF0000"/>
                </a:solidFill>
                <a:latin typeface="游ゴシック" panose="020B0400000000000000" pitchFamily="50" charset="-128"/>
                <a:ea typeface="游ゴシック" panose="020B0400000000000000" pitchFamily="50" charset="-128"/>
                <a:cs typeface="Yu Gothic" pitchFamily="34" charset="-120"/>
              </a:rPr>
              <a:t>令和８年８月１日～</a:t>
            </a:r>
            <a:endParaRPr lang="en-US" altLang="ja-JP" sz="1600" b="1" dirty="0">
              <a:solidFill>
                <a:srgbClr val="FF0000"/>
              </a:solidFill>
              <a:latin typeface="游ゴシック" panose="020B0400000000000000" pitchFamily="50" charset="-128"/>
              <a:ea typeface="游ゴシック" panose="020B0400000000000000" pitchFamily="50" charset="-128"/>
              <a:cs typeface="Yu Gothic" pitchFamily="34" charset="-120"/>
            </a:endParaRPr>
          </a:p>
          <a:p>
            <a:pPr marL="0" indent="0" algn="ctr">
              <a:buNone/>
            </a:pPr>
            <a:r>
              <a:rPr lang="ja-JP" altLang="en-US" sz="1600" b="1" dirty="0">
                <a:solidFill>
                  <a:srgbClr val="FF0000"/>
                </a:solidFill>
                <a:latin typeface="游ゴシック" panose="020B0400000000000000" pitchFamily="50" charset="-128"/>
                <a:ea typeface="游ゴシック" panose="020B0400000000000000" pitchFamily="50" charset="-128"/>
                <a:cs typeface="Yu Gothic" pitchFamily="34" charset="-120"/>
              </a:rPr>
              <a:t>令和８年８月３１日</a:t>
            </a:r>
            <a:endParaRPr lang="en-US" altLang="ja-JP" sz="1600" dirty="0">
              <a:solidFill>
                <a:srgbClr val="FF0000"/>
              </a:solidFill>
              <a:latin typeface="游ゴシック" panose="020B0400000000000000" pitchFamily="50" charset="-128"/>
              <a:ea typeface="游ゴシック" panose="020B0400000000000000" pitchFamily="50"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u Gothi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Yu Gothic"/>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TotalTime>
  <Words>92</Words>
  <Application>Microsoft Office PowerPoint</Application>
  <PresentationFormat>ユーザー設定</PresentationFormat>
  <Paragraphs>29</Paragraphs>
  <Slides>1</Slides>
  <Notes>1</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1</vt:i4>
      </vt:variant>
    </vt:vector>
  </HeadingPairs>
  <TitlesOfParts>
    <vt:vector size="4" baseType="lpstr">
      <vt:lpstr>游ゴシック</vt:lpstr>
      <vt:lpstr>Arial</vt:lpstr>
      <vt:lpstr>Office Theme</vt:lpstr>
      <vt:lpstr>PowerPoint プレゼンテーション</vt:lpstr>
    </vt:vector>
  </TitlesOfParts>
  <Company>AIM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健診結果をうまく活用しよう～自分ごとにする～</dc:title>
  <dc:subject>健康保険組合 セミナー動画案内</dc:subject>
  <dc:creator>OpenAI</dc:creator>
  <cp:lastModifiedBy>健康保険組合 三岐しんきん</cp:lastModifiedBy>
  <cp:revision>13</cp:revision>
  <cp:lastPrinted>2026-05-18T04:56:47Z</cp:lastPrinted>
  <dcterms:created xsi:type="dcterms:W3CDTF">2026-05-09T12:19:26Z</dcterms:created>
  <dcterms:modified xsi:type="dcterms:W3CDTF">2026-07-13T01:16:12Z</dcterms:modified>
</cp:coreProperties>
</file>